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55" r:id="rId2"/>
    <p:sldId id="2146847185" r:id="rId3"/>
    <p:sldId id="2146847180" r:id="rId4"/>
    <p:sldId id="3442" r:id="rId5"/>
    <p:sldId id="2146847552" r:id="rId6"/>
    <p:sldId id="2146847189" r:id="rId7"/>
    <p:sldId id="21474726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330795914894819E-2"/>
          <c:y val="0.33300743823621987"/>
          <c:w val="0.91247342532533449"/>
          <c:h val="0.40936637186614766"/>
        </c:manualLayout>
      </c:layout>
      <c:lineChart>
        <c:grouping val="standard"/>
        <c:varyColors val="0"/>
        <c:ser>
          <c:idx val="0"/>
          <c:order val="0"/>
          <c:tx>
            <c:strRef>
              <c:f>Sheet1!$B$1</c:f>
              <c:strCache>
                <c:ptCount val="1"/>
                <c:pt idx="0">
                  <c:v>Percentage</c:v>
                </c:pt>
              </c:strCache>
            </c:strRef>
          </c:tx>
          <c:spPr>
            <a:ln w="12700">
              <a:solidFill>
                <a:srgbClr val="4A7EBB"/>
              </a:solidFill>
            </a:ln>
          </c:spPr>
          <c:marker>
            <c:symbol val="none"/>
          </c:marker>
          <c:dLbls>
            <c:dLbl>
              <c:idx val="0"/>
              <c:layout>
                <c:manualLayout>
                  <c:x val="-8.8132543444862266E-2"/>
                  <c:y val="-2.4664705766772935E-2"/>
                </c:manualLayout>
              </c:layout>
              <c:tx>
                <c:rich>
                  <a:bodyPr/>
                  <a:lstStyle/>
                  <a:p>
                    <a:pPr>
                      <a:defRPr sz="1100"/>
                    </a:pPr>
                    <a:r>
                      <a:rPr lang="en-US" dirty="0">
                        <a:solidFill>
                          <a:schemeClr val="bg1"/>
                        </a:solidFill>
                      </a:rPr>
                      <a:t>R1</a:t>
                    </a:r>
                    <a:r>
                      <a:rPr lang="en-US" baseline="0" dirty="0">
                        <a:solidFill>
                          <a:schemeClr val="bg1"/>
                        </a:solidFill>
                      </a:rPr>
                      <a:t> 257 m</a:t>
                    </a:r>
                    <a:endParaRPr lang="en-US" dirty="0">
                      <a:solidFill>
                        <a:schemeClr val="bg1"/>
                      </a:solidFill>
                    </a:endParaRPr>
                  </a:p>
                </c:rich>
              </c:tx>
              <c:spPr>
                <a:solidFill>
                  <a:srgbClr val="656B97"/>
                </a:solidFill>
                <a:ln>
                  <a:solidFill>
                    <a:srgbClr val="656B97"/>
                  </a:solidFill>
                </a:ln>
              </c:spPr>
              <c:showLegendKey val="0"/>
              <c:showVal val="1"/>
              <c:showCatName val="0"/>
              <c:showSerName val="0"/>
              <c:showPercent val="0"/>
              <c:showBubbleSize val="0"/>
              <c:extLst>
                <c:ext xmlns:c15="http://schemas.microsoft.com/office/drawing/2012/chart" uri="{CE6537A1-D6FC-4f65-9D91-7224C49458BB}">
                  <c15:layout>
                    <c:manualLayout>
                      <c:w val="0.18568396889066896"/>
                      <c:h val="0.16449991340907333"/>
                    </c:manualLayout>
                  </c15:layout>
                  <c15:showDataLabelsRange val="0"/>
                </c:ext>
                <c:ext xmlns:c16="http://schemas.microsoft.com/office/drawing/2014/chart" uri="{C3380CC4-5D6E-409C-BE32-E72D297353CC}">
                  <c16:uniqueId val="{00000000-BFE4-449C-BB92-602D3C329813}"/>
                </c:ext>
              </c:extLst>
            </c:dLbl>
            <c:dLbl>
              <c:idx val="1"/>
              <c:layout>
                <c:manualLayout>
                  <c:x val="-2.0472715178277201E-2"/>
                  <c:y val="1.269877510367623E-2"/>
                </c:manualLayout>
              </c:layout>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prstClr val="black"/>
                        </a:solidFill>
                        <a:latin typeface="Century Gothic" panose="020B0502020202020204" pitchFamily="34" charset="0"/>
                        <a:ea typeface="+mn-ea"/>
                        <a:cs typeface="+mn-cs"/>
                      </a:defRPr>
                    </a:pPr>
                    <a:r>
                      <a:rPr lang="en-US" sz="1100" b="0" i="0" u="none" strike="noStrike" kern="1200" baseline="0" dirty="0">
                        <a:solidFill>
                          <a:schemeClr val="bg1"/>
                        </a:solidFill>
                        <a:latin typeface="Century Gothic" panose="020B0502020202020204" pitchFamily="34" charset="0"/>
                      </a:rPr>
                      <a:t>588,3 m</a:t>
                    </a:r>
                    <a:endParaRPr lang="en-US" dirty="0"/>
                  </a:p>
                </c:rich>
              </c:tx>
              <c:spPr>
                <a:solidFill>
                  <a:srgbClr val="2A3971"/>
                </a:solidFill>
                <a:ln>
                  <a:solidFill>
                    <a:srgbClr val="2A3971"/>
                  </a:solidFill>
                </a:ln>
              </c:spPr>
              <c:dLblPos val="r"/>
              <c:showLegendKey val="0"/>
              <c:showVal val="1"/>
              <c:showCatName val="0"/>
              <c:showSerName val="0"/>
              <c:showPercent val="0"/>
              <c:showBubbleSize val="0"/>
              <c:extLst>
                <c:ext xmlns:c15="http://schemas.microsoft.com/office/drawing/2012/chart" uri="{CE6537A1-D6FC-4f65-9D91-7224C49458BB}">
                  <c15:layout>
                    <c:manualLayout>
                      <c:w val="0.18950246867520018"/>
                      <c:h val="0.16450004781867664"/>
                    </c:manualLayout>
                  </c15:layout>
                  <c15:showDataLabelsRange val="0"/>
                </c:ext>
                <c:ext xmlns:c16="http://schemas.microsoft.com/office/drawing/2014/chart" uri="{C3380CC4-5D6E-409C-BE32-E72D297353CC}">
                  <c16:uniqueId val="{00000001-BFE4-449C-BB92-602D3C329813}"/>
                </c:ext>
              </c:extLst>
            </c:dLbl>
            <c:spPr>
              <a:solidFill>
                <a:srgbClr val="3A4467"/>
              </a:solidFill>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2023-24</c:v>
                </c:pt>
                <c:pt idx="1">
                  <c:v>2024-25</c:v>
                </c:pt>
              </c:strCache>
            </c:strRef>
          </c:cat>
          <c:val>
            <c:numRef>
              <c:f>Sheet1!$B$2:$B$3</c:f>
              <c:numCache>
                <c:formatCode>0%</c:formatCode>
                <c:ptCount val="2"/>
                <c:pt idx="0">
                  <c:v>1</c:v>
                </c:pt>
                <c:pt idx="1">
                  <c:v>0.63</c:v>
                </c:pt>
              </c:numCache>
            </c:numRef>
          </c:val>
          <c:smooth val="0"/>
          <c:extLst>
            <c:ext xmlns:c16="http://schemas.microsoft.com/office/drawing/2014/chart" uri="{C3380CC4-5D6E-409C-BE32-E72D297353CC}">
              <c16:uniqueId val="{00000005-BFE4-449C-BB92-602D3C329813}"/>
            </c:ext>
          </c:extLst>
        </c:ser>
        <c:ser>
          <c:idx val="1"/>
          <c:order val="1"/>
          <c:tx>
            <c:strRef>
              <c:f>Sheet1!$C$1</c:f>
              <c:strCache>
                <c:ptCount val="1"/>
                <c:pt idx="0">
                  <c:v>Closing balance of IE</c:v>
                </c:pt>
              </c:strCache>
            </c:strRef>
          </c:tx>
          <c:marker>
            <c:symbol val="none"/>
          </c:marker>
          <c:cat>
            <c:strRef>
              <c:f>Sheet1!$A$2:$A$3</c:f>
              <c:strCache>
                <c:ptCount val="2"/>
                <c:pt idx="0">
                  <c:v>2023-24</c:v>
                </c:pt>
                <c:pt idx="1">
                  <c:v>2024-25</c:v>
                </c:pt>
              </c:strCache>
            </c:strRef>
          </c:cat>
          <c:val>
            <c:numRef>
              <c:f>Sheet1!$C$2:$C$3</c:f>
              <c:numCache>
                <c:formatCode>\R#\ ###\ "million"</c:formatCode>
                <c:ptCount val="2"/>
                <c:pt idx="0">
                  <c:v>24897</c:v>
                </c:pt>
                <c:pt idx="1">
                  <c:v>21948</c:v>
                </c:pt>
              </c:numCache>
            </c:numRef>
          </c:val>
          <c:smooth val="0"/>
          <c:extLst>
            <c:ext xmlns:c16="http://schemas.microsoft.com/office/drawing/2014/chart" uri="{C3380CC4-5D6E-409C-BE32-E72D297353CC}">
              <c16:uniqueId val="{00000006-BFE4-449C-BB92-602D3C329813}"/>
            </c:ext>
          </c:extLst>
        </c:ser>
        <c:ser>
          <c:idx val="2"/>
          <c:order val="2"/>
          <c:tx>
            <c:strRef>
              <c:f>Sheet1!$D$1</c:f>
              <c:strCache>
                <c:ptCount val="1"/>
                <c:pt idx="0">
                  <c:v>Scaling</c:v>
                </c:pt>
              </c:strCache>
            </c:strRef>
          </c:tx>
          <c:marker>
            <c:symbol val="none"/>
          </c:marker>
          <c:cat>
            <c:strRef>
              <c:f>Sheet1!$A$2:$A$3</c:f>
              <c:strCache>
                <c:ptCount val="2"/>
                <c:pt idx="0">
                  <c:v>2023-24</c:v>
                </c:pt>
                <c:pt idx="1">
                  <c:v>2024-25</c:v>
                </c:pt>
              </c:strCache>
            </c:strRef>
          </c:cat>
          <c:val>
            <c:numRef>
              <c:f>Sheet1!$D$2:$D$3</c:f>
              <c:numCache>
                <c:formatCode>\R#\ ###\ "million"</c:formatCode>
                <c:ptCount val="2"/>
                <c:pt idx="0">
                  <c:v>25000</c:v>
                </c:pt>
                <c:pt idx="1">
                  <c:v>35000</c:v>
                </c:pt>
              </c:numCache>
            </c:numRef>
          </c:val>
          <c:smooth val="0"/>
          <c:extLst>
            <c:ext xmlns:c16="http://schemas.microsoft.com/office/drawing/2014/chart" uri="{C3380CC4-5D6E-409C-BE32-E72D297353CC}">
              <c16:uniqueId val="{00000007-BFE4-449C-BB92-602D3C329813}"/>
            </c:ext>
          </c:extLst>
        </c:ser>
        <c:dLbls>
          <c:showLegendKey val="0"/>
          <c:showVal val="0"/>
          <c:showCatName val="0"/>
          <c:showSerName val="0"/>
          <c:showPercent val="0"/>
          <c:showBubbleSize val="0"/>
        </c:dLbls>
        <c:smooth val="0"/>
        <c:axId val="118667136"/>
        <c:axId val="118668672"/>
      </c:lineChart>
      <c:catAx>
        <c:axId val="118667136"/>
        <c:scaling>
          <c:orientation val="minMax"/>
        </c:scaling>
        <c:delete val="0"/>
        <c:axPos val="b"/>
        <c:numFmt formatCode="General" sourceLinked="0"/>
        <c:majorTickMark val="out"/>
        <c:minorTickMark val="none"/>
        <c:tickLblPos val="nextTo"/>
        <c:txPr>
          <a:bodyPr/>
          <a:lstStyle/>
          <a:p>
            <a:pPr>
              <a:defRPr b="1">
                <a:solidFill>
                  <a:srgbClr val="71708D"/>
                </a:solidFill>
              </a:defRPr>
            </a:pPr>
            <a:endParaRPr lang="en-US"/>
          </a:p>
        </c:txPr>
        <c:crossAx val="118668672"/>
        <c:crosses val="autoZero"/>
        <c:auto val="1"/>
        <c:lblAlgn val="ctr"/>
        <c:lblOffset val="100"/>
        <c:noMultiLvlLbl val="0"/>
      </c:catAx>
      <c:valAx>
        <c:axId val="118668672"/>
        <c:scaling>
          <c:orientation val="minMax"/>
          <c:max val="1"/>
          <c:min val="0"/>
        </c:scaling>
        <c:delete val="1"/>
        <c:axPos val="l"/>
        <c:numFmt formatCode="0%" sourceLinked="1"/>
        <c:majorTickMark val="out"/>
        <c:minorTickMark val="none"/>
        <c:tickLblPos val="nextTo"/>
        <c:crossAx val="118667136"/>
        <c:crosses val="autoZero"/>
        <c:crossBetween val="between"/>
      </c:valAx>
      <c:spPr>
        <a:noFill/>
        <a:ln w="25400">
          <a:noFill/>
        </a:ln>
      </c:spPr>
    </c:plotArea>
    <c:plotVisOnly val="1"/>
    <c:dispBlanksAs val="gap"/>
    <c:showDLblsOverMax val="0"/>
  </c:chart>
  <c:txPr>
    <a:bodyPr/>
    <a:lstStyle/>
    <a:p>
      <a:pPr>
        <a:defRPr sz="1200">
          <a:latin typeface="Century Gothic" panose="020B0502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330795914894819E-2"/>
          <c:y val="0.33300743823621987"/>
          <c:w val="0.96438952052668903"/>
          <c:h val="0.40936637186614766"/>
        </c:manualLayout>
      </c:layout>
      <c:lineChart>
        <c:grouping val="standard"/>
        <c:varyColors val="0"/>
        <c:ser>
          <c:idx val="0"/>
          <c:order val="0"/>
          <c:tx>
            <c:strRef>
              <c:f>Sheet1!$B$1</c:f>
              <c:strCache>
                <c:ptCount val="1"/>
                <c:pt idx="0">
                  <c:v>Percentage</c:v>
                </c:pt>
              </c:strCache>
            </c:strRef>
          </c:tx>
          <c:spPr>
            <a:ln w="12700">
              <a:solidFill>
                <a:srgbClr val="4A7EBB"/>
              </a:solidFill>
            </a:ln>
          </c:spPr>
          <c:marker>
            <c:symbol val="none"/>
          </c:marker>
          <c:dLbls>
            <c:dLbl>
              <c:idx val="0"/>
              <c:layout>
                <c:manualLayout>
                  <c:x val="-6.3360891184245233E-2"/>
                  <c:y val="-7.0515123234489344E-2"/>
                </c:manualLayout>
              </c:layout>
              <c:tx>
                <c:rich>
                  <a:bodyPr/>
                  <a:lstStyle/>
                  <a:p>
                    <a:pPr>
                      <a:defRPr/>
                    </a:pPr>
                    <a:r>
                      <a:rPr lang="en-US" sz="1100" dirty="0">
                        <a:solidFill>
                          <a:schemeClr val="bg1"/>
                        </a:solidFill>
                      </a:rPr>
                      <a:t>R4,4 m</a:t>
                    </a:r>
                  </a:p>
                </c:rich>
              </c:tx>
              <c:spPr>
                <a:solidFill>
                  <a:srgbClr val="656B97"/>
                </a:solidFill>
                <a:ln>
                  <a:solidFill>
                    <a:srgbClr val="656B97"/>
                  </a:solidFill>
                </a:ln>
              </c:spPr>
              <c:showLegendKey val="0"/>
              <c:showVal val="1"/>
              <c:showCatName val="0"/>
              <c:showSerName val="0"/>
              <c:showPercent val="0"/>
              <c:showBubbleSize val="0"/>
              <c:extLst>
                <c:ext xmlns:c15="http://schemas.microsoft.com/office/drawing/2012/chart" uri="{CE6537A1-D6FC-4f65-9D91-7224C49458BB}">
                  <c15:layout>
                    <c:manualLayout>
                      <c:w val="0.17042511463701143"/>
                      <c:h val="0.16450018743460096"/>
                    </c:manualLayout>
                  </c15:layout>
                  <c15:showDataLabelsRange val="0"/>
                </c:ext>
                <c:ext xmlns:c16="http://schemas.microsoft.com/office/drawing/2014/chart" uri="{C3380CC4-5D6E-409C-BE32-E72D297353CC}">
                  <c16:uniqueId val="{00000000-B9B5-4226-83DC-D379E9E9109C}"/>
                </c:ext>
              </c:extLst>
            </c:dLbl>
            <c:dLbl>
              <c:idx val="1"/>
              <c:layout>
                <c:manualLayout>
                  <c:x val="-0.10537362184231198"/>
                  <c:y val="-4.843544758359794E-2"/>
                </c:manualLayout>
              </c:layout>
              <c:tx>
                <c:rich>
                  <a:bodyPr/>
                  <a:lstStyle/>
                  <a:p>
                    <a:pPr algn="ctr" rtl="0">
                      <a:defRPr/>
                    </a:pPr>
                    <a:r>
                      <a:rPr lang="en-US" dirty="0">
                        <a:solidFill>
                          <a:schemeClr val="bg1"/>
                        </a:solidFill>
                      </a:rPr>
                      <a:t>R m</a:t>
                    </a:r>
                  </a:p>
                </c:rich>
              </c:tx>
              <c:spPr>
                <a:solidFill>
                  <a:srgbClr val="2A3971"/>
                </a:solidFill>
                <a:ln>
                  <a:solidFill>
                    <a:srgbClr val="2A3971"/>
                  </a:solidFill>
                </a:ln>
              </c:spPr>
              <c:dLblPos val="r"/>
              <c:showLegendKey val="0"/>
              <c:showVal val="1"/>
              <c:showCatName val="0"/>
              <c:showSerName val="0"/>
              <c:showPercent val="0"/>
              <c:showBubbleSize val="0"/>
              <c:extLst>
                <c:ext xmlns:c15="http://schemas.microsoft.com/office/drawing/2012/chart" uri="{CE6537A1-D6FC-4f65-9D91-7224C49458BB}">
                  <c15:layout>
                    <c:manualLayout>
                      <c:w val="0.19488194444444448"/>
                      <c:h val="0.16449991340907333"/>
                    </c:manualLayout>
                  </c15:layout>
                  <c15:showDataLabelsRange val="0"/>
                </c:ext>
                <c:ext xmlns:c16="http://schemas.microsoft.com/office/drawing/2014/chart" uri="{C3380CC4-5D6E-409C-BE32-E72D297353CC}">
                  <c16:uniqueId val="{00000001-B9B5-4226-83DC-D379E9E9109C}"/>
                </c:ext>
              </c:extLst>
            </c:dLbl>
            <c:spPr>
              <a:solidFill>
                <a:srgbClr val="3A4467"/>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2023-24</c:v>
                </c:pt>
                <c:pt idx="1">
                  <c:v>2024-25</c:v>
                </c:pt>
              </c:strCache>
            </c:strRef>
          </c:cat>
          <c:val>
            <c:numRef>
              <c:f>Sheet1!$B$2:$B$3</c:f>
              <c:numCache>
                <c:formatCode>0%</c:formatCode>
                <c:ptCount val="2"/>
                <c:pt idx="0">
                  <c:v>0.44</c:v>
                </c:pt>
                <c:pt idx="1">
                  <c:v>0</c:v>
                </c:pt>
              </c:numCache>
            </c:numRef>
          </c:val>
          <c:smooth val="0"/>
          <c:extLst>
            <c:ext xmlns:c16="http://schemas.microsoft.com/office/drawing/2014/chart" uri="{C3380CC4-5D6E-409C-BE32-E72D297353CC}">
              <c16:uniqueId val="{00000002-B9B5-4226-83DC-D379E9E9109C}"/>
            </c:ext>
          </c:extLst>
        </c:ser>
        <c:ser>
          <c:idx val="1"/>
          <c:order val="1"/>
          <c:tx>
            <c:strRef>
              <c:f>Sheet1!$C$1</c:f>
              <c:strCache>
                <c:ptCount val="1"/>
                <c:pt idx="0">
                  <c:v>Closing balance of FWE</c:v>
                </c:pt>
              </c:strCache>
            </c:strRef>
          </c:tx>
          <c:marker>
            <c:symbol val="none"/>
          </c:marker>
          <c:cat>
            <c:strRef>
              <c:f>Sheet1!$A$2:$A$3</c:f>
              <c:strCache>
                <c:ptCount val="2"/>
                <c:pt idx="0">
                  <c:v>2023-24</c:v>
                </c:pt>
                <c:pt idx="1">
                  <c:v>2024-25</c:v>
                </c:pt>
              </c:strCache>
            </c:strRef>
          </c:cat>
          <c:val>
            <c:numRef>
              <c:f>Sheet1!$C$2:$C$3</c:f>
              <c:numCache>
                <c:formatCode>\R#\ ###\ "million"</c:formatCode>
                <c:ptCount val="2"/>
                <c:pt idx="0">
                  <c:v>4.4000000000000004</c:v>
                </c:pt>
                <c:pt idx="1">
                  <c:v>0</c:v>
                </c:pt>
              </c:numCache>
            </c:numRef>
          </c:val>
          <c:smooth val="0"/>
          <c:extLst>
            <c:ext xmlns:c16="http://schemas.microsoft.com/office/drawing/2014/chart" uri="{C3380CC4-5D6E-409C-BE32-E72D297353CC}">
              <c16:uniqueId val="{00000003-B9B5-4226-83DC-D379E9E9109C}"/>
            </c:ext>
          </c:extLst>
        </c:ser>
        <c:ser>
          <c:idx val="2"/>
          <c:order val="2"/>
          <c:tx>
            <c:strRef>
              <c:f>Sheet1!$D$1</c:f>
              <c:strCache>
                <c:ptCount val="1"/>
                <c:pt idx="0">
                  <c:v>Scaling</c:v>
                </c:pt>
              </c:strCache>
            </c:strRef>
          </c:tx>
          <c:marker>
            <c:symbol val="none"/>
          </c:marker>
          <c:cat>
            <c:strRef>
              <c:f>Sheet1!$A$2:$A$3</c:f>
              <c:strCache>
                <c:ptCount val="2"/>
                <c:pt idx="0">
                  <c:v>2023-24</c:v>
                </c:pt>
                <c:pt idx="1">
                  <c:v>2024-25</c:v>
                </c:pt>
              </c:strCache>
            </c:strRef>
          </c:cat>
          <c:val>
            <c:numRef>
              <c:f>Sheet1!$D$2:$D$3</c:f>
              <c:numCache>
                <c:formatCode>\R#\ ###\ "million"</c:formatCode>
                <c:ptCount val="2"/>
                <c:pt idx="0">
                  <c:v>10</c:v>
                </c:pt>
                <c:pt idx="1">
                  <c:v>10</c:v>
                </c:pt>
              </c:numCache>
            </c:numRef>
          </c:val>
          <c:smooth val="0"/>
          <c:extLst>
            <c:ext xmlns:c16="http://schemas.microsoft.com/office/drawing/2014/chart" uri="{C3380CC4-5D6E-409C-BE32-E72D297353CC}">
              <c16:uniqueId val="{00000004-B9B5-4226-83DC-D379E9E9109C}"/>
            </c:ext>
          </c:extLst>
        </c:ser>
        <c:dLbls>
          <c:showLegendKey val="0"/>
          <c:showVal val="0"/>
          <c:showCatName val="0"/>
          <c:showSerName val="0"/>
          <c:showPercent val="0"/>
          <c:showBubbleSize val="0"/>
        </c:dLbls>
        <c:smooth val="0"/>
        <c:axId val="118667136"/>
        <c:axId val="118668672"/>
      </c:lineChart>
      <c:catAx>
        <c:axId val="118667136"/>
        <c:scaling>
          <c:orientation val="minMax"/>
        </c:scaling>
        <c:delete val="0"/>
        <c:axPos val="b"/>
        <c:numFmt formatCode="General" sourceLinked="0"/>
        <c:majorTickMark val="out"/>
        <c:minorTickMark val="none"/>
        <c:tickLblPos val="nextTo"/>
        <c:crossAx val="118668672"/>
        <c:crosses val="autoZero"/>
        <c:auto val="1"/>
        <c:lblAlgn val="ctr"/>
        <c:lblOffset val="100"/>
        <c:noMultiLvlLbl val="0"/>
      </c:catAx>
      <c:valAx>
        <c:axId val="118668672"/>
        <c:scaling>
          <c:orientation val="minMax"/>
          <c:max val="1"/>
          <c:min val="0"/>
        </c:scaling>
        <c:delete val="1"/>
        <c:axPos val="l"/>
        <c:numFmt formatCode="0%" sourceLinked="1"/>
        <c:majorTickMark val="out"/>
        <c:minorTickMark val="none"/>
        <c:tickLblPos val="nextTo"/>
        <c:crossAx val="118667136"/>
        <c:crosses val="autoZero"/>
        <c:crossBetween val="between"/>
      </c:valAx>
      <c:spPr>
        <a:noFill/>
        <a:ln w="25400">
          <a:noFill/>
        </a:ln>
      </c:spPr>
    </c:plotArea>
    <c:plotVisOnly val="1"/>
    <c:dispBlanksAs val="gap"/>
    <c:showDLblsOverMax val="0"/>
  </c:chart>
  <c:txPr>
    <a:bodyPr/>
    <a:lstStyle/>
    <a:p>
      <a:pPr marL="171450" indent="-171450" algn="l" defTabSz="914400" rtl="0" eaLnBrk="1" latinLnBrk="0" hangingPunct="1">
        <a:spcAft>
          <a:spcPts val="600"/>
        </a:spcAft>
        <a:buFont typeface="Arial" panose="020B0604020202020204" pitchFamily="34" charset="0"/>
        <a:buChar char="•"/>
        <a:defRPr lang="en-US" sz="900" kern="0">
          <a:solidFill>
            <a:srgbClr val="012E6D"/>
          </a:solidFill>
          <a:latin typeface="Century Gothic" panose="020B0502020202020204" pitchFamily="34" charset="0"/>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8C17E-7EFD-4663-8EDE-25A97BDB06C5}" type="datetimeFigureOut">
              <a:rPr lang="en-ZA" smtClean="0"/>
              <a:t>2025/12/09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16BAF-71BD-40C7-A732-34006283F993}" type="slidenum">
              <a:rPr lang="en-ZA" smtClean="0"/>
              <a:t>‹#›</a:t>
            </a:fld>
            <a:endParaRPr lang="en-ZA"/>
          </a:p>
        </p:txBody>
      </p:sp>
    </p:spTree>
    <p:extLst>
      <p:ext uri="{BB962C8B-B14F-4D97-AF65-F5344CB8AC3E}">
        <p14:creationId xmlns:p14="http://schemas.microsoft.com/office/powerpoint/2010/main" val="303691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ZA"/>
          </a:p>
        </p:txBody>
      </p:sp>
      <p:sp>
        <p:nvSpPr>
          <p:cNvPr id="3" name="Notes Placeholder 2"/>
          <p:cNvSpPr>
            <a:spLocks noGrp="1"/>
          </p:cNvSpPr>
          <p:nvPr>
            <p:ph type="body" idx="1"/>
          </p:nvPr>
        </p:nvSpPr>
        <p:spPr/>
        <p:txBody>
          <a:bodyPr/>
          <a:lstStyle/>
          <a:p>
            <a:r>
              <a:rPr lang="en-US" sz="1200" b="1" kern="1200" dirty="0">
                <a:solidFill>
                  <a:schemeClr val="tx1"/>
                </a:solidFill>
                <a:effectLst/>
                <a:latin typeface="Century Gothic"/>
              </a:rPr>
              <a:t>Audit outcomes – Overall</a:t>
            </a:r>
            <a:r>
              <a:rPr lang="en-US" b="1" dirty="0">
                <a:latin typeface="Century Gothic"/>
              </a:rPr>
              <a:t> </a:t>
            </a:r>
            <a:endParaRPr lang="en-US" sz="1200" b="1" kern="1200" dirty="0">
              <a:solidFill>
                <a:schemeClr val="tx1"/>
              </a:solidFill>
              <a:effectLst/>
              <a:latin typeface="Century Gothic" panose="020B0502020202020204" pitchFamily="34" charset="0"/>
              <a:ea typeface="+mn-ea"/>
              <a:cs typeface="+mn-cs"/>
            </a:endParaRP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defRPr/>
            </a:pPr>
            <a:r>
              <a:rPr lang="en-US" sz="1200" kern="1200" dirty="0">
                <a:solidFill>
                  <a:schemeClr val="tx1"/>
                </a:solidFill>
                <a:effectLst/>
                <a:latin typeface="Century Gothic"/>
              </a:rPr>
              <a:t>Audit outcomes continued to </a:t>
            </a:r>
            <a:r>
              <a:rPr lang="en-US" sz="1200" b="1" kern="1200" dirty="0">
                <a:solidFill>
                  <a:schemeClr val="tx1"/>
                </a:solidFill>
                <a:effectLst/>
                <a:latin typeface="Century Gothic"/>
              </a:rPr>
              <a:t>improve over the term of the current administration and the number of clean audits increased</a:t>
            </a:r>
            <a:r>
              <a:rPr lang="en-US" sz="1200" kern="1200" dirty="0">
                <a:solidFill>
                  <a:schemeClr val="tx1"/>
                </a:solidFill>
                <a:effectLst/>
                <a:latin typeface="Century Gothic"/>
              </a:rPr>
              <a:t>.</a:t>
            </a:r>
            <a:r>
              <a:rPr lang="en-US" dirty="0">
                <a:latin typeface="Century Gothic"/>
              </a:rPr>
              <a:t> </a:t>
            </a:r>
            <a:endParaRPr lang="en-US" sz="1200" kern="1200" dirty="0">
              <a:solidFill>
                <a:schemeClr val="tx1"/>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defRPr/>
            </a:pPr>
            <a:r>
              <a:rPr lang="en-US" sz="1200" kern="1200" dirty="0">
                <a:solidFill>
                  <a:schemeClr val="tx1"/>
                </a:solidFill>
                <a:effectLst/>
                <a:latin typeface="Century Gothic"/>
              </a:rPr>
              <a:t>The audit outcomes of both departments and public entities improved and more auditees improved their audit outcomes each year than regressed over the term of this administration. In 2022-23, </a:t>
            </a:r>
            <a:r>
              <a:rPr lang="en-US" sz="1200" b="1" kern="1200" dirty="0">
                <a:solidFill>
                  <a:schemeClr val="tx1"/>
                </a:solidFill>
                <a:effectLst/>
                <a:latin typeface="Century Gothic"/>
              </a:rPr>
              <a:t>the net improvement was 37 auditees (9%) – the biggest movement over the four-year period.</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pPr>
            <a:r>
              <a:rPr lang="en-US" sz="1200" kern="1200" dirty="0">
                <a:solidFill>
                  <a:schemeClr val="tx1"/>
                </a:solidFill>
                <a:effectLst/>
                <a:latin typeface="Century Gothic"/>
              </a:rPr>
              <a:t>Based on the completed audits of </a:t>
            </a:r>
            <a:r>
              <a:rPr lang="en-US" dirty="0">
                <a:latin typeface="Century Gothic"/>
              </a:rPr>
              <a:t>a 160 </a:t>
            </a:r>
            <a:r>
              <a:rPr lang="en-US" sz="1200" kern="1200" dirty="0">
                <a:solidFill>
                  <a:schemeClr val="tx1"/>
                </a:solidFill>
                <a:effectLst/>
                <a:latin typeface="Century Gothic"/>
              </a:rPr>
              <a:t>departments, 54 departments had improved their audit outcomes since 2018-19 while nine had regressed – a net improvement of 45 (28%). Similarly, of the 227 public entities with completed audits, 73 had improved and 40 had regressed – a net improvement of 33 (15%). Provincial government showed a net improvement of 44 (27%) and national government a net improvement of 34 (15%).</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In 2022-23, accounting officers and authorities managed an </a:t>
            </a:r>
            <a:r>
              <a:rPr lang="en-US" sz="1200" b="1" kern="1200" dirty="0">
                <a:solidFill>
                  <a:schemeClr val="tx1"/>
                </a:solidFill>
                <a:effectLst/>
                <a:latin typeface="Century Gothic"/>
              </a:rPr>
              <a:t>estimated expenditure budget of R3,10 trillion </a:t>
            </a:r>
            <a:r>
              <a:rPr lang="en-US" sz="1200" kern="1200" dirty="0">
                <a:solidFill>
                  <a:schemeClr val="tx1"/>
                </a:solidFill>
                <a:effectLst/>
                <a:latin typeface="Century Gothic"/>
              </a:rPr>
              <a:t>in national and provincial government. We obtained this amount through the audit process: it includes all the funds departments and public entities budgeted for operating expenditure (needed to run day-to-day operations) and capital expenditure (needed to provide services and to acquire, upgrade and maintain assets and infrastructure).</a:t>
            </a: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defRPr/>
            </a:pPr>
            <a:r>
              <a:rPr lang="en-US" dirty="0">
                <a:latin typeface="Century Gothic"/>
              </a:rPr>
              <a:t>The combined number of auditees with unqualified audit outcomes (green and yellow category) adds up to 309 or 74%. This is consistent to 2021-22 with a similar percentage of auditees publishing credible financial statements.</a:t>
            </a:r>
            <a:endParaRPr lang="en-US" dirty="0">
              <a:latin typeface="Century Gothic" panose="020B0502020202020204" pitchFamily="34" charset="0"/>
            </a:endParaRPr>
          </a:p>
          <a:p>
            <a:pPr marL="171450" indent="-171450">
              <a:buFontTx/>
              <a:buChar char="•"/>
              <a:defRPr/>
            </a:pPr>
            <a:endParaRPr lang="en-US"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Note to AG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Century Gothic"/>
              </a:rPr>
              <a:t>Reconciliation of number of auditees: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Century Gothic"/>
              </a:rPr>
              <a:t>GR applicable auditees 2021-22	424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Less: </a:t>
            </a:r>
            <a:r>
              <a:rPr lang="en-US" sz="1200" kern="1200" dirty="0">
                <a:solidFill>
                  <a:schemeClr val="tx1"/>
                </a:solidFill>
                <a:effectLst/>
                <a:latin typeface="Century Gothic"/>
              </a:rPr>
              <a:t>Dormant (Densecure)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Less: </a:t>
            </a:r>
            <a:r>
              <a:rPr lang="en-US" sz="1200" kern="1200" dirty="0">
                <a:solidFill>
                  <a:schemeClr val="tx1"/>
                </a:solidFill>
                <a:effectLst/>
                <a:latin typeface="Century Gothic"/>
              </a:rPr>
              <a:t>Closed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Arts and Culture - KZN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Sport &amp; Recreation - KZN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Estate Agency Affairs Board</a:t>
            </a:r>
          </a:p>
          <a:p>
            <a:pPr marL="171450" indent="-171450">
              <a:buFont typeface="Arial" panose="020B0604020202020204" pitchFamily="34" charset="0"/>
              <a:buChar char="•"/>
              <a:defRPr/>
            </a:pPr>
            <a:r>
              <a:rPr lang="en-US" sz="1200" kern="1200" dirty="0">
                <a:solidFill>
                  <a:schemeClr val="tx1"/>
                </a:solidFill>
                <a:effectLst/>
                <a:latin typeface="Century Gothic"/>
              </a:rPr>
              <a:t>LMT Holdings</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defRPr/>
            </a:pPr>
            <a:r>
              <a:rPr lang="en-US" sz="1200" kern="1200" dirty="0">
                <a:solidFill>
                  <a:schemeClr val="tx1"/>
                </a:solidFill>
                <a:effectLst/>
                <a:latin typeface="Century Gothic"/>
              </a:rPr>
              <a:t>LMT Products</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South African Express Airways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Less:</a:t>
            </a:r>
            <a:r>
              <a:rPr lang="en-US" sz="1200" kern="1200" dirty="0">
                <a:solidFill>
                  <a:schemeClr val="tx1"/>
                </a:solidFill>
                <a:effectLst/>
                <a:latin typeface="Century Gothic"/>
              </a:rPr>
              <a:t> Small auditees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Property Practitioners Fidelity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KwaZulu-Natal Sharks Board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effectLst/>
                <a:latin typeface="Century Gothic"/>
              </a:rPr>
              <a:t>Sub-total	</a:t>
            </a:r>
            <a:r>
              <a:rPr lang="en-US" sz="1200" kern="1200" dirty="0">
                <a:solidFill>
                  <a:schemeClr val="tx1"/>
                </a:solidFill>
                <a:effectLst/>
                <a:latin typeface="Century Gothic"/>
              </a:rPr>
              <a:t>		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Add: </a:t>
            </a:r>
            <a:r>
              <a:rPr lang="en-US" sz="1200" kern="1200" dirty="0">
                <a:solidFill>
                  <a:schemeClr val="tx1"/>
                </a:solidFill>
                <a:effectLst/>
                <a:latin typeface="Century Gothic"/>
              </a:rPr>
              <a:t>New auditee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KZN Dept of Sport, Arts and Culture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Add: </a:t>
            </a:r>
            <a:r>
              <a:rPr lang="en-US" sz="1200" kern="1200" dirty="0">
                <a:solidFill>
                  <a:schemeClr val="tx1"/>
                </a:solidFill>
                <a:effectLst/>
                <a:latin typeface="Century Gothic"/>
              </a:rPr>
              <a:t>Non AGSA taken back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Alexkor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a:rPr>
              <a:t>Housing Development Agency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entury Gothic"/>
              </a:rPr>
              <a:t>TOTAL auditees – 2022-23</a:t>
            </a:r>
            <a:r>
              <a:rPr lang="en-US" sz="1200" kern="1200" dirty="0">
                <a:solidFill>
                  <a:schemeClr val="tx1"/>
                </a:solidFill>
                <a:effectLst/>
                <a:latin typeface="Century Gothic"/>
              </a:rPr>
              <a:t>		418</a:t>
            </a: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Outstanding audits</a:t>
            </a:r>
          </a:p>
          <a:p>
            <a:endParaRPr lang="en-US" sz="1200" kern="1200" dirty="0">
              <a:solidFill>
                <a:schemeClr val="tx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lang="en-ZA" sz="1200" kern="1200" dirty="0">
                <a:solidFill>
                  <a:schemeClr val="tx1"/>
                </a:solidFill>
                <a:effectLst/>
                <a:latin typeface="Century Gothic"/>
              </a:rPr>
              <a:t>The number of auditees that submitted their financial statements on time in 2022-23 reduced slightly to 91%, from 92% last year.</a:t>
            </a:r>
          </a:p>
          <a:p>
            <a:pPr marL="171450" indent="-171450" algn="l" defTabSz="914400" rtl="0" eaLnBrk="1" latinLnBrk="0" hangingPunct="1">
              <a:lnSpc>
                <a:spcPct val="115000"/>
              </a:lnSpc>
              <a:spcAft>
                <a:spcPts val="1200"/>
              </a:spcAft>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171450" indent="-171450">
              <a:lnSpc>
                <a:spcPct val="115000"/>
              </a:lnSpc>
              <a:spcAft>
                <a:spcPts val="1200"/>
              </a:spcAft>
              <a:buFont typeface="Arial" panose="020B0604020202020204" pitchFamily="34" charset="0"/>
              <a:buChar char="•"/>
            </a:pPr>
            <a:r>
              <a:rPr lang="en-US" sz="1200" kern="1200" dirty="0">
                <a:solidFill>
                  <a:schemeClr val="tx1"/>
                </a:solidFill>
                <a:effectLst/>
                <a:latin typeface="Century Gothic"/>
              </a:rPr>
              <a:t>When we tabled last year’s general report, 26 audits were outstanding either because the auditees had submitted their financial statements late or not at all, or because of other delays caused by the auditees. Three of these auditees have since closed down (LMT Holdings, LMT Products</a:t>
            </a:r>
            <a:r>
              <a:rPr lang="en-US" dirty="0">
                <a:latin typeface="Century Gothic"/>
              </a:rPr>
              <a:t> [both Denel subsidiaries]</a:t>
            </a:r>
            <a:r>
              <a:rPr lang="en-US" sz="1200" kern="1200" dirty="0">
                <a:solidFill>
                  <a:schemeClr val="tx1"/>
                </a:solidFill>
                <a:effectLst/>
                <a:latin typeface="Century Gothic"/>
              </a:rPr>
              <a:t> and South African Express Airways) and one became dormant (Densecure), which means their outcomes are no longer reported in the general report. We finalised the audits of 10 of the remaining 22 auditees.</a:t>
            </a:r>
            <a:endParaRPr lang="en-ZA" sz="1200" kern="1200" dirty="0">
              <a:solidFill>
                <a:schemeClr val="tx1"/>
              </a:solidFill>
              <a:effectLst/>
              <a:latin typeface="Century Gothic"/>
            </a:endParaRPr>
          </a:p>
          <a:p>
            <a:pPr marL="171450" indent="-171450" algn="l" defTabSz="914400" rtl="0" eaLnBrk="1" latinLnBrk="0" hangingPunct="1">
              <a:lnSpc>
                <a:spcPct val="115000"/>
              </a:lnSpc>
              <a:spcAft>
                <a:spcPts val="1200"/>
              </a:spcAft>
              <a:buFont typeface="Arial" panose="020B0604020202020204" pitchFamily="34" charset="0"/>
              <a:buChar char="•"/>
            </a:pPr>
            <a:endParaRPr lang="en-ZA" sz="1200" kern="1200" dirty="0">
              <a:solidFill>
                <a:schemeClr val="tx1"/>
              </a:solidFill>
              <a:effectLst/>
              <a:latin typeface="Century Gothic" panose="020B0502020202020204" pitchFamily="34" charset="0"/>
              <a:ea typeface="+mn-ea"/>
              <a:cs typeface="+mn-cs"/>
            </a:endParaRPr>
          </a:p>
          <a:p>
            <a:pPr marL="171450" indent="-171450">
              <a:lnSpc>
                <a:spcPct val="115000"/>
              </a:lnSpc>
              <a:spcAft>
                <a:spcPts val="1200"/>
              </a:spcAft>
              <a:buFont typeface="Arial" panose="020B0604020202020204" pitchFamily="34" charset="0"/>
              <a:buChar char="•"/>
            </a:pPr>
            <a:r>
              <a:rPr lang="en-ZA" sz="1200" kern="1200" dirty="0">
                <a:solidFill>
                  <a:schemeClr val="tx1"/>
                </a:solidFill>
                <a:effectLst/>
                <a:latin typeface="Century Gothic"/>
              </a:rPr>
              <a:t>By 30 September 2023 (the cut-off date for audit outcomes to be included in this report), the audits of 31 auditees were outstanding:</a:t>
            </a:r>
            <a:r>
              <a:rPr lang="en-ZA" dirty="0">
                <a:latin typeface="Century Gothic"/>
              </a:rPr>
              <a:t> </a:t>
            </a:r>
            <a:endParaRPr lang="en-ZA" sz="1200" kern="1200" dirty="0">
              <a:solidFill>
                <a:schemeClr val="tx1"/>
              </a:solidFill>
              <a:effectLst/>
              <a:latin typeface="Century Gothic" panose="020B0502020202020204" pitchFamily="34" charset="0"/>
            </a:endParaRPr>
          </a:p>
          <a:p>
            <a:pPr marL="800100" lvl="1" indent="-342900">
              <a:lnSpc>
                <a:spcPct val="115000"/>
              </a:lnSpc>
              <a:buFont typeface="Courier New" panose="02070309020205020404" pitchFamily="49" charset="0"/>
              <a:buChar char="o"/>
              <a:tabLst>
                <a:tab pos="228600" algn="l"/>
                <a:tab pos="457200" algn="l"/>
              </a:tabLst>
            </a:pPr>
            <a:r>
              <a:rPr lang="en-ZA" sz="1200" b="1" dirty="0">
                <a:solidFill>
                  <a:srgbClr val="595959"/>
                </a:solidFill>
                <a:effectLst/>
                <a:latin typeface="Century Gothic"/>
                <a:ea typeface="Times New Roman" panose="02020603050405020304" pitchFamily="18" charset="0"/>
                <a:cs typeface="Times New Roman" panose="02020603050405020304" pitchFamily="18" charset="0"/>
              </a:rPr>
              <a:t>7 public entities</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(four in the South African Airways group - outstanding since 2018-19 and three in the North West Transport Investments group – outstanding since 2019-20) due to non-submission of financial statements</a:t>
            </a:r>
          </a:p>
          <a:p>
            <a:pPr marL="800100" lvl="1" indent="-342900">
              <a:lnSpc>
                <a:spcPct val="115000"/>
              </a:lnSpc>
              <a:buFont typeface="Courier New" panose="02070309020205020404" pitchFamily="49" charset="0"/>
              <a:buChar char="o"/>
              <a:tabLst>
                <a:tab pos="228600" algn="l"/>
                <a:tab pos="457200" algn="l"/>
              </a:tabLst>
            </a:pPr>
            <a:r>
              <a:rPr lang="en-ZA" sz="1200" b="1" dirty="0">
                <a:solidFill>
                  <a:srgbClr val="595959"/>
                </a:solidFill>
                <a:effectLst/>
                <a:latin typeface="Century Gothic"/>
                <a:ea typeface="Times New Roman" panose="02020603050405020304" pitchFamily="18" charset="0"/>
                <a:cs typeface="Times New Roman" panose="02020603050405020304" pitchFamily="18" charset="0"/>
              </a:rPr>
              <a:t>3 public entities</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(the Denel group) – outstanding since 2020-21 due to late submission of financial statements</a:t>
            </a:r>
          </a:p>
          <a:p>
            <a:pPr marL="800100" lvl="1" indent="-342900">
              <a:lnSpc>
                <a:spcPct val="115000"/>
              </a:lnSpc>
              <a:buFont typeface="Courier New" panose="02070309020205020404" pitchFamily="49" charset="0"/>
              <a:buChar char="o"/>
              <a:tabLst>
                <a:tab pos="228600" algn="l"/>
                <a:tab pos="457200" algn="l"/>
              </a:tabLst>
            </a:pPr>
            <a:r>
              <a:rPr lang="en-ZA" sz="1200" b="1" dirty="0">
                <a:solidFill>
                  <a:srgbClr val="595959"/>
                </a:solidFill>
                <a:effectLst/>
                <a:latin typeface="Century Gothic"/>
                <a:ea typeface="Times New Roman" panose="02020603050405020304" pitchFamily="18" charset="0"/>
                <a:cs typeface="Times New Roman" panose="02020603050405020304" pitchFamily="18" charset="0"/>
              </a:rPr>
              <a:t>2 public entities</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(Compensation Fund and Coastal KZN TVET College) – outstanding since 2021-22 due to non-submission of financial statements</a:t>
            </a:r>
          </a:p>
          <a:p>
            <a:pPr marL="800100" lvl="1" indent="-342900">
              <a:lnSpc>
                <a:spcPct val="115000"/>
              </a:lnSpc>
              <a:buFont typeface="Courier New" panose="02070309020205020404" pitchFamily="49" charset="0"/>
              <a:buChar char="o"/>
              <a:tabLst>
                <a:tab pos="228600" algn="l"/>
                <a:tab pos="457200" algn="l"/>
              </a:tabLst>
            </a:pPr>
            <a:r>
              <a:rPr lang="en-ZA" sz="1200" b="1" dirty="0">
                <a:solidFill>
                  <a:srgbClr val="595959"/>
                </a:solidFill>
                <a:effectLst/>
                <a:latin typeface="Century Gothic"/>
                <a:ea typeface="Times New Roman" panose="02020603050405020304" pitchFamily="18" charset="0"/>
                <a:cs typeface="Times New Roman" panose="02020603050405020304" pitchFamily="18" charset="0"/>
              </a:rPr>
              <a:t>8 public entities</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 outstanding for 2022-23 due to late submission of financial statements (6 public entities</a:t>
            </a:r>
            <a:r>
              <a:rPr lang="en-ZA" dirty="0">
                <a:solidFill>
                  <a:srgbClr val="595959"/>
                </a:solidFill>
                <a:latin typeface="Century Gothic"/>
                <a:ea typeface="Times New Roman" panose="02020603050405020304" pitchFamily="18" charset="0"/>
                <a:cs typeface="Times New Roman" panose="02020603050405020304" pitchFamily="18" charset="0"/>
              </a:rPr>
              <a:t> [</a:t>
            </a:r>
            <a:r>
              <a:rPr lang="en-ZA" dirty="0">
                <a:solidFill>
                  <a:srgbClr val="595959"/>
                </a:solidFill>
              </a:rPr>
              <a:t>Air Chefs; Mango Airlines; SAA Technical; Alexkor; PRASA; Ingonyama Trust</a:t>
            </a:r>
            <a:r>
              <a:rPr lang="en-ZA" dirty="0">
                <a:solidFill>
                  <a:srgbClr val="595959"/>
                </a:solidFill>
                <a:latin typeface="Calibri"/>
                <a:cs typeface="Calibri"/>
              </a:rPr>
              <a:t>]</a:t>
            </a:r>
            <a:r>
              <a:rPr lang="en-ZA" dirty="0">
                <a:solidFill>
                  <a:srgbClr val="595959"/>
                </a:solidFill>
                <a:latin typeface="Century Gothic"/>
                <a:cs typeface="Times New Roman" panose="02020603050405020304" pitchFamily="18" charset="0"/>
              </a:rPr>
              <a:t>)</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and non-submission of financial statements (2 public entities</a:t>
            </a:r>
            <a:r>
              <a:rPr lang="en-ZA" dirty="0">
                <a:solidFill>
                  <a:srgbClr val="595959"/>
                </a:solidFill>
                <a:latin typeface="Century Gothic"/>
                <a:ea typeface="Times New Roman" panose="02020603050405020304" pitchFamily="18" charset="0"/>
                <a:cs typeface="Times New Roman" panose="02020603050405020304" pitchFamily="18" charset="0"/>
              </a:rPr>
              <a:t> [</a:t>
            </a:r>
            <a:r>
              <a:rPr lang="en-ZA" dirty="0">
                <a:solidFill>
                  <a:srgbClr val="595959"/>
                </a:solidFill>
              </a:rPr>
              <a:t>(Compensation Fund and UIF)]</a:t>
            </a:r>
            <a:r>
              <a:rPr lang="en-ZA" dirty="0">
                <a:solidFill>
                  <a:srgbClr val="595959"/>
                </a:solidFill>
                <a:latin typeface="Century Gothic"/>
                <a:cs typeface="Times New Roman" panose="02020603050405020304" pitchFamily="18" charset="0"/>
              </a:rPr>
              <a:t>)</a:t>
            </a:r>
            <a:endParaRPr lang="en-ZA" sz="1200" dirty="0">
              <a:solidFill>
                <a:srgbClr val="595959"/>
              </a:solidFill>
              <a:effectLst/>
              <a:latin typeface="Century Gothic"/>
              <a:ea typeface="Times New Roman" panose="02020603050405020304" pitchFamily="18" charset="0"/>
              <a:cs typeface="Times New Roman" panose="02020603050405020304" pitchFamily="18" charset="0"/>
            </a:endParaRPr>
          </a:p>
          <a:p>
            <a:pPr marL="800100" lvl="1" indent="-342900">
              <a:lnSpc>
                <a:spcPct val="115000"/>
              </a:lnSpc>
              <a:buFont typeface="Courier New" panose="02070309020205020404" pitchFamily="49" charset="0"/>
              <a:buChar char="o"/>
              <a:tabLst>
                <a:tab pos="228600" algn="l"/>
                <a:tab pos="457200" algn="l"/>
              </a:tabLst>
            </a:pPr>
            <a:r>
              <a:rPr lang="en-ZA" sz="1200" b="1" dirty="0">
                <a:solidFill>
                  <a:srgbClr val="595959"/>
                </a:solidFill>
                <a:effectLst/>
                <a:latin typeface="Century Gothic"/>
                <a:ea typeface="Times New Roman" panose="02020603050405020304" pitchFamily="18" charset="0"/>
                <a:cs typeface="Times New Roman" panose="02020603050405020304" pitchFamily="18" charset="0"/>
              </a:rPr>
              <a:t>10 public entities</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 outstanding for 2022-23 due to other delays caused by the auditees</a:t>
            </a:r>
            <a:r>
              <a:rPr lang="en-ZA" dirty="0">
                <a:solidFill>
                  <a:srgbClr val="595959"/>
                </a:solidFill>
                <a:latin typeface="Century Gothic"/>
                <a:ea typeface="Times New Roman" panose="02020603050405020304" pitchFamily="18" charset="0"/>
                <a:cs typeface="Times New Roman" panose="02020603050405020304" pitchFamily="18" charset="0"/>
              </a:rPr>
              <a:t> [</a:t>
            </a:r>
            <a:r>
              <a:rPr lang="en-ZA" dirty="0">
                <a:solidFill>
                  <a:srgbClr val="595959"/>
                </a:solidFill>
              </a:rPr>
              <a:t>(Agriculture and Land Holding Account; Local Government SETA; Mayibuye Transport Corporation (EC); Railway Safety Regulator; SIU; PetroSA; SFF; African Exploration (CEF group subsidiary); Government Printing Works; Road Traffic Infringement Agency)]</a:t>
            </a:r>
            <a:endParaRPr lang="en-ZA" sz="1200"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800100" lvl="1" indent="-342900">
              <a:lnSpc>
                <a:spcPct val="115000"/>
              </a:lnSpc>
              <a:spcAft>
                <a:spcPts val="1200"/>
              </a:spcAft>
              <a:buFont typeface="Courier New" panose="02070309020205020404" pitchFamily="49" charset="0"/>
              <a:buChar char="o"/>
              <a:tabLst>
                <a:tab pos="228600" algn="l"/>
                <a:tab pos="457200" algn="l"/>
              </a:tabLst>
            </a:pPr>
            <a:r>
              <a:rPr lang="en-ZA" sz="1200" b="1" dirty="0">
                <a:solidFill>
                  <a:srgbClr val="595959"/>
                </a:solidFill>
                <a:effectLst/>
                <a:latin typeface="Century Gothic"/>
                <a:ea typeface="Times New Roman" panose="02020603050405020304" pitchFamily="18" charset="0"/>
                <a:cs typeface="Times New Roman" panose="02020603050405020304" pitchFamily="18" charset="0"/>
              </a:rPr>
              <a:t>1 department</a:t>
            </a:r>
            <a:r>
              <a:rPr lang="en-ZA" sz="1200" dirty="0">
                <a:solidFill>
                  <a:srgbClr val="595959"/>
                </a:solidFill>
                <a:effectLst/>
                <a:latin typeface="Century Gothic"/>
                <a:ea typeface="Times New Roman" panose="02020603050405020304" pitchFamily="18" charset="0"/>
                <a:cs typeface="Times New Roman" panose="02020603050405020304" pitchFamily="18" charset="0"/>
              </a:rPr>
              <a:t> (Limpopo Department of Health) – outstanding for 2022-23 due to other delays caused by the auditee</a:t>
            </a: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Note to AG:</a:t>
            </a:r>
          </a:p>
          <a:p>
            <a:endParaRPr lang="en-US" sz="1200" kern="1200" dirty="0">
              <a:solidFill>
                <a:schemeClr val="tx1"/>
              </a:solidFill>
              <a:effectLst/>
              <a:latin typeface="Century Gothic" panose="020B0502020202020204" pitchFamily="34" charset="0"/>
              <a:ea typeface="+mn-ea"/>
              <a:cs typeface="+mn-cs"/>
            </a:endParaRPr>
          </a:p>
          <a:p>
            <a:r>
              <a:rPr lang="en-US" sz="1200" i="1" kern="1200" dirty="0">
                <a:solidFill>
                  <a:schemeClr val="tx1"/>
                </a:solidFill>
                <a:effectLst/>
                <a:latin typeface="Century Gothic"/>
              </a:rPr>
              <a:t>Audits outstanding in 2018-19:</a:t>
            </a:r>
          </a:p>
          <a:p>
            <a:pPr marL="171450" indent="-171450">
              <a:buFont typeface="Arial" panose="020B0604020202020204" pitchFamily="34" charset="0"/>
              <a:buChar char="•"/>
            </a:pPr>
            <a:r>
              <a:rPr lang="en-US" sz="1200" kern="1200" dirty="0">
                <a:solidFill>
                  <a:schemeClr val="tx1"/>
                </a:solidFill>
                <a:effectLst/>
                <a:latin typeface="Century Gothic"/>
              </a:rPr>
              <a:t>South African Airways</a:t>
            </a:r>
          </a:p>
          <a:p>
            <a:pPr marL="171450" indent="-171450">
              <a:buFont typeface="Arial" panose="020B0604020202020204" pitchFamily="34" charset="0"/>
              <a:buChar char="•"/>
            </a:pPr>
            <a:r>
              <a:rPr lang="en-US" sz="1200" kern="1200" dirty="0">
                <a:solidFill>
                  <a:schemeClr val="tx1"/>
                </a:solidFill>
                <a:effectLst/>
                <a:latin typeface="Century Gothic"/>
              </a:rPr>
              <a:t>Air Chefs</a:t>
            </a:r>
          </a:p>
          <a:p>
            <a:pPr marL="171450" indent="-171450">
              <a:buFont typeface="Arial" panose="020B0604020202020204" pitchFamily="34" charset="0"/>
              <a:buChar char="•"/>
            </a:pPr>
            <a:r>
              <a:rPr lang="en-US" sz="1200" kern="1200" dirty="0">
                <a:solidFill>
                  <a:schemeClr val="tx1"/>
                </a:solidFill>
                <a:effectLst/>
                <a:latin typeface="Century Gothic"/>
              </a:rPr>
              <a:t>SAA Technical</a:t>
            </a:r>
          </a:p>
          <a:p>
            <a:pPr marL="171450" indent="-171450">
              <a:buFont typeface="Arial" panose="020B0604020202020204" pitchFamily="34" charset="0"/>
              <a:buChar char="•"/>
            </a:pPr>
            <a:r>
              <a:rPr lang="en-US" sz="1200" kern="1200" dirty="0">
                <a:solidFill>
                  <a:schemeClr val="tx1"/>
                </a:solidFill>
                <a:effectLst/>
                <a:latin typeface="Century Gothic"/>
              </a:rPr>
              <a:t>Mango Airlines</a:t>
            </a: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Clean audits</a:t>
            </a:r>
          </a:p>
          <a:p>
            <a:endParaRPr lang="en-US" sz="1200" kern="1200" dirty="0">
              <a:solidFill>
                <a:schemeClr val="tx1"/>
              </a:solidFill>
              <a:effectLst/>
              <a:latin typeface="Century Gothic" panose="020B0502020202020204" pitchFamily="34" charset="0"/>
              <a:ea typeface="+mn-ea"/>
              <a:cs typeface="+mn-cs"/>
            </a:endParaRPr>
          </a:p>
          <a:p>
            <a:pPr marL="171450" indent="-171450">
              <a:lnSpc>
                <a:spcPct val="115000"/>
              </a:lnSpc>
              <a:spcAft>
                <a:spcPts val="1200"/>
              </a:spcAft>
              <a:buFont typeface="Arial" panose="020B0604020202020204" pitchFamily="34" charset="0"/>
              <a:buChar char="•"/>
            </a:pPr>
            <a:r>
              <a:rPr lang="en-ZA" sz="1200" kern="1200" dirty="0">
                <a:solidFill>
                  <a:schemeClr val="tx1"/>
                </a:solidFill>
                <a:effectLst/>
                <a:latin typeface="Century Gothic"/>
              </a:rPr>
              <a:t>When an auditee receives a clean audit opinion, it means that its financial statements and performance report give a transparent and credible account of its finances and its performance against set targets. In other words, these accountability reports present a reliable picture of that auditee’s performance – whether good or bad. This enables everyone with an interest in the auditee – particularly those who need to oversee the auditee’s performance and provide support for it to succeed – to judge how the auditee is doing and to take action where necessary. A clean audit opinion also means that the auditee complied with the important legislation that applies to it and, where transgressions did occur, they were rare or not material.</a:t>
            </a:r>
            <a:r>
              <a:rPr lang="en-ZA" dirty="0">
                <a:latin typeface="Century Gothic"/>
              </a:rPr>
              <a:t> </a:t>
            </a:r>
            <a:endParaRPr lang="en-ZA" sz="1200" kern="1200" dirty="0">
              <a:solidFill>
                <a:schemeClr val="tx1"/>
              </a:solidFill>
              <a:effectLst/>
              <a:latin typeface="Century Gothic" panose="020B0502020202020204" pitchFamily="34" charset="0"/>
            </a:endParaRPr>
          </a:p>
          <a:p>
            <a:pPr marL="171450" indent="-171450" algn="l" defTabSz="914400" rtl="0" eaLnBrk="1" latinLnBrk="0" hangingPunct="1">
              <a:lnSpc>
                <a:spcPct val="115000"/>
              </a:lnSpc>
              <a:spcAft>
                <a:spcPts val="1200"/>
              </a:spcAft>
              <a:buFont typeface="Arial" panose="020B0604020202020204" pitchFamily="34" charset="0"/>
              <a:buChar char="•"/>
            </a:pPr>
            <a:endParaRPr lang="en-ZA" sz="1200" kern="1200" dirty="0">
              <a:solidFill>
                <a:schemeClr val="tx1"/>
              </a:solidFill>
              <a:effectLst/>
              <a:latin typeface="Century Gothic" panose="020B0502020202020204" pitchFamily="34" charset="0"/>
              <a:ea typeface="+mn-ea"/>
              <a:cs typeface="+mn-cs"/>
            </a:endParaRPr>
          </a:p>
          <a:p>
            <a:pPr marL="171450" indent="-171450">
              <a:lnSpc>
                <a:spcPct val="115000"/>
              </a:lnSpc>
              <a:spcAft>
                <a:spcPts val="1200"/>
              </a:spcAft>
              <a:buFont typeface="Arial" panose="020B0604020202020204" pitchFamily="34" charset="0"/>
              <a:buChar char="•"/>
            </a:pPr>
            <a:r>
              <a:rPr lang="en-ZA" sz="1200" kern="1200" dirty="0">
                <a:solidFill>
                  <a:schemeClr val="tx1"/>
                </a:solidFill>
                <a:effectLst/>
                <a:latin typeface="Century Gothic"/>
              </a:rPr>
              <a:t>A clean audit is not always an indicator of good service delivery. However, a clean audit opinion positions an auditee to transparently communicate to citizens on whether and when their needs will be met through accurate records, which also enables informed decisions by the different roleplayers in the accountability ecosystem. We have seen that auditees with institutionalised controls and systems to plan, measure, monitor and account for their finances and performance, and to stay within the rules, often also have a solid foundation for service delivery to the people of South Africa.</a:t>
            </a:r>
            <a:r>
              <a:rPr lang="en-ZA" dirty="0">
                <a:latin typeface="Century Gothic"/>
              </a:rPr>
              <a:t> </a:t>
            </a:r>
            <a:endParaRPr lang="en-ZA" sz="1200" kern="1200" dirty="0">
              <a:solidFill>
                <a:schemeClr val="tx1"/>
              </a:solidFill>
              <a:effectLst/>
              <a:latin typeface="Century Gothic" panose="020B0502020202020204" pitchFamily="34" charset="0"/>
            </a:endParaRPr>
          </a:p>
          <a:p>
            <a:pPr marL="171450" indent="-171450" algn="l" defTabSz="914400" rtl="0" eaLnBrk="1" latinLnBrk="0" hangingPunct="1">
              <a:lnSpc>
                <a:spcPct val="115000"/>
              </a:lnSpc>
              <a:spcAft>
                <a:spcPts val="1200"/>
              </a:spcAft>
              <a:buFont typeface="Arial" panose="020B0604020202020204" pitchFamily="34" charset="0"/>
              <a:buChar char="•"/>
            </a:pPr>
            <a:endParaRPr lang="en-ZA" sz="1200" kern="1200" dirty="0">
              <a:solidFill>
                <a:schemeClr val="tx1"/>
              </a:solidFill>
              <a:effectLst/>
              <a:latin typeface="Century Gothic" panose="020B0502020202020204" pitchFamily="34" charset="0"/>
              <a:ea typeface="+mn-ea"/>
              <a:cs typeface="+mn-cs"/>
            </a:endParaRPr>
          </a:p>
          <a:p>
            <a:pPr marL="171450" indent="-171450" algn="l" defTabSz="914400" rtl="0" eaLnBrk="1" latinLnBrk="0" hangingPunct="1">
              <a:lnSpc>
                <a:spcPct val="115000"/>
              </a:lnSpc>
              <a:spcAft>
                <a:spcPts val="1200"/>
              </a:spcAft>
              <a:buFont typeface="Arial" panose="020B0604020202020204" pitchFamily="34" charset="0"/>
              <a:buChar char="•"/>
            </a:pPr>
            <a:r>
              <a:rPr lang="en-ZA" sz="1200" kern="1200" dirty="0">
                <a:solidFill>
                  <a:schemeClr val="tx1"/>
                </a:solidFill>
                <a:effectLst/>
                <a:latin typeface="Century Gothic"/>
              </a:rPr>
              <a:t>The number of clean audits increases every year due to significant effort and commitment by the leadership, officials and governance structures of these auditees. The 147 auditees (62 departments and 85 public entities) that achieved clean audits in 2022-23 managed 16% of the R3,10 trillion expenditure budget in national and provincial government.</a:t>
            </a: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Movement in number of clean audits since previous year</a:t>
            </a: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Improved to clean audit status	37</a:t>
            </a:r>
          </a:p>
          <a:p>
            <a:pPr marL="171450" indent="-171450">
              <a:buFont typeface="Arial" panose="020B0604020202020204" pitchFamily="34" charset="0"/>
              <a:buChar char="•"/>
            </a:pPr>
            <a:r>
              <a:rPr lang="en-US" sz="1200" kern="1200" dirty="0">
                <a:solidFill>
                  <a:schemeClr val="tx1"/>
                </a:solidFill>
                <a:effectLst/>
                <a:latin typeface="Century Gothic"/>
              </a:rPr>
              <a:t>Sustained clean audit status	110</a:t>
            </a:r>
          </a:p>
          <a:p>
            <a:pPr marL="171450" indent="-171450">
              <a:buFont typeface="Arial" panose="020B0604020202020204" pitchFamily="34" charset="0"/>
              <a:buChar char="•"/>
            </a:pPr>
            <a:r>
              <a:rPr lang="en-US" sz="1200" kern="1200" dirty="0">
                <a:solidFill>
                  <a:schemeClr val="tx1"/>
                </a:solidFill>
                <a:effectLst/>
                <a:latin typeface="Century Gothic"/>
              </a:rPr>
              <a:t>Lost clean audit status		14</a:t>
            </a:r>
          </a:p>
          <a:p>
            <a:pPr marL="171450" indent="-171450">
              <a:buFont typeface="Arial" panose="020B0604020202020204" pitchFamily="34" charset="0"/>
              <a:buChar char="•"/>
            </a:pPr>
            <a:r>
              <a:rPr lang="en-US" sz="1200" kern="1200" dirty="0">
                <a:solidFill>
                  <a:schemeClr val="tx1"/>
                </a:solidFill>
                <a:effectLst/>
                <a:latin typeface="Century Gothic"/>
              </a:rPr>
              <a:t>Outstanding audits		2</a:t>
            </a:r>
          </a:p>
          <a:p>
            <a:pPr marL="171450" indent="-171450">
              <a:buFont typeface="Arial" panose="020B0604020202020204" pitchFamily="34" charset="0"/>
              <a:buChar char="•"/>
            </a:pPr>
            <a:r>
              <a:rPr lang="en-US" sz="1200" kern="1200" dirty="0">
                <a:solidFill>
                  <a:schemeClr val="tx1"/>
                </a:solidFill>
                <a:effectLst/>
                <a:latin typeface="Century Gothic"/>
              </a:rPr>
              <a:t>Close to clean audit status		37</a:t>
            </a:r>
          </a:p>
          <a:p>
            <a:endParaRPr lang="en-ZA"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Each of the 37 auditees that is very close to obtaining a clean audit opinion only needs to address one finding on either the quality of its financial statements (31 auditees) or on its performance reporting (six auditees). </a:t>
            </a:r>
            <a:r>
              <a:rPr lang="en-US" sz="1200" b="1" kern="1200" dirty="0">
                <a:solidFill>
                  <a:schemeClr val="tx1"/>
                </a:solidFill>
                <a:effectLst/>
                <a:latin typeface="Century Gothic"/>
              </a:rPr>
              <a:t>For example</a:t>
            </a:r>
            <a:r>
              <a:rPr lang="en-US" sz="1200" kern="1200" dirty="0">
                <a:solidFill>
                  <a:schemeClr val="tx1"/>
                </a:solidFill>
                <a:effectLst/>
                <a:latin typeface="Century Gothic"/>
              </a:rPr>
              <a:t>, the Ithala Development Finance Corporation (KwaZulu-Natal), the Limpopo Tourism Agency (Limpopo) and 19 auditees in the higher education and training portfolio each only had one finding on material misstatements in its submitted financial statements.</a:t>
            </a: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Some of these auditees have been working towards this goal for many years and we encourage them to persevere in overcoming the last hurdle. If they manage to do so, we expect to see an increase in the number of clean audits for 2023-24.</a:t>
            </a: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An auditee will often find it difficult to sustain a clean audit if it does not have financial and performance management systems that operate consistently and effectively, and controls that are properly embedded.</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We commend the 53 auditees (36%) that have managed to retain their clean audit status over the term of this administration. They achieved this through practices such as institutionalising and monitoring key controls (including preventative controls), and by having all roleplayers in the accountability ecosystem (including management and leadership) committed to fulfilling their monitoring, governance and oversight roles. They should continue to do so to avoid any possible regressions.</a:t>
            </a: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Note to AG: (see separate schedule)</a:t>
            </a:r>
          </a:p>
          <a:p>
            <a:endParaRPr lang="en-US" sz="1200" kern="1200" dirty="0">
              <a:solidFill>
                <a:schemeClr val="tx1"/>
              </a:solidFill>
              <a:effectLst/>
              <a:latin typeface="Century Gothic" panose="020B0502020202020204" pitchFamily="34" charset="0"/>
              <a:ea typeface="+mn-ea"/>
              <a:cs typeface="+mn-cs"/>
            </a:endParaRPr>
          </a:p>
          <a:p>
            <a:r>
              <a:rPr lang="en-US" sz="1200" b="0" i="1" kern="1200" dirty="0">
                <a:solidFill>
                  <a:schemeClr val="tx1"/>
                </a:solidFill>
                <a:effectLst/>
                <a:latin typeface="Century Gothic"/>
              </a:rPr>
              <a:t>Breakdown of 53 auditees:</a:t>
            </a:r>
          </a:p>
          <a:p>
            <a:r>
              <a:rPr lang="en-US" sz="1200" kern="1200" dirty="0">
                <a:solidFill>
                  <a:schemeClr val="tx1"/>
                </a:solidFill>
                <a:effectLst/>
                <a:latin typeface="Century Gothic"/>
              </a:rPr>
              <a:t>National auditees	22</a:t>
            </a:r>
          </a:p>
          <a:p>
            <a:r>
              <a:rPr lang="en-US" sz="1200" kern="1200" dirty="0">
                <a:solidFill>
                  <a:schemeClr val="tx1"/>
                </a:solidFill>
                <a:effectLst/>
                <a:latin typeface="Century Gothic"/>
              </a:rPr>
              <a:t>Eastern Cape		4</a:t>
            </a:r>
          </a:p>
          <a:p>
            <a:r>
              <a:rPr lang="en-US" sz="1200" kern="1200" dirty="0">
                <a:solidFill>
                  <a:schemeClr val="tx1"/>
                </a:solidFill>
                <a:effectLst/>
                <a:latin typeface="Century Gothic"/>
              </a:rPr>
              <a:t>Gauteng		4</a:t>
            </a:r>
          </a:p>
          <a:p>
            <a:r>
              <a:rPr lang="en-US" sz="1200" kern="1200" dirty="0">
                <a:solidFill>
                  <a:schemeClr val="tx1"/>
                </a:solidFill>
                <a:effectLst/>
                <a:latin typeface="Century Gothic"/>
              </a:rPr>
              <a:t>KwaZulu-Natal		4</a:t>
            </a:r>
          </a:p>
          <a:p>
            <a:r>
              <a:rPr lang="en-US" sz="1200" kern="1200" dirty="0">
                <a:solidFill>
                  <a:schemeClr val="tx1"/>
                </a:solidFill>
                <a:effectLst/>
                <a:latin typeface="Century Gothic"/>
              </a:rPr>
              <a:t>Mpumalanga		1</a:t>
            </a:r>
          </a:p>
          <a:p>
            <a:r>
              <a:rPr lang="en-US" sz="1200" kern="1200" dirty="0">
                <a:solidFill>
                  <a:schemeClr val="tx1"/>
                </a:solidFill>
                <a:effectLst/>
                <a:latin typeface="Century Gothic"/>
              </a:rPr>
              <a:t>Northern Cape	2</a:t>
            </a:r>
          </a:p>
          <a:p>
            <a:r>
              <a:rPr lang="en-US" sz="1200" kern="1200" dirty="0">
                <a:solidFill>
                  <a:schemeClr val="tx1"/>
                </a:solidFill>
                <a:effectLst/>
                <a:latin typeface="Century Gothic"/>
              </a:rPr>
              <a:t>North West		1</a:t>
            </a:r>
          </a:p>
          <a:p>
            <a:r>
              <a:rPr lang="en-US" sz="1200" kern="1200" dirty="0">
                <a:solidFill>
                  <a:schemeClr val="tx1"/>
                </a:solidFill>
                <a:effectLst/>
                <a:latin typeface="Century Gothic"/>
              </a:rPr>
              <a:t>Western Cape		15</a:t>
            </a:r>
          </a:p>
          <a:p>
            <a:endParaRPr lang="en-ZA" sz="1200" kern="1200" dirty="0">
              <a:solidFill>
                <a:schemeClr val="tx1"/>
              </a:solidFill>
              <a:effectLst/>
              <a:latin typeface="Century Gothic" panose="020B0502020202020204" pitchFamily="34" charset="0"/>
              <a:ea typeface="+mn-ea"/>
              <a:cs typeface="+mn-cs"/>
            </a:endParaRPr>
          </a:p>
          <a:p>
            <a:r>
              <a:rPr lang="en-ZA" sz="1200" b="1" kern="1200" dirty="0">
                <a:solidFill>
                  <a:schemeClr val="tx1"/>
                </a:solidFill>
                <a:effectLst/>
                <a:latin typeface="Century Gothic"/>
              </a:rPr>
              <a:t>Disclaimed and adverse outcomes</a:t>
            </a:r>
          </a:p>
          <a:p>
            <a:endParaRPr lang="en-ZA" sz="1200" kern="1200" dirty="0">
              <a:solidFill>
                <a:schemeClr val="tx1"/>
              </a:solidFill>
              <a:effectLst/>
              <a:latin typeface="Century Gothic" panose="020B0502020202020204" pitchFamily="34" charset="0"/>
              <a:ea typeface="+mn-ea"/>
              <a:cs typeface="+mn-cs"/>
            </a:endParaRPr>
          </a:p>
          <a:p>
            <a:r>
              <a:rPr lang="en-US" sz="1200" kern="1200" dirty="0">
                <a:solidFill>
                  <a:schemeClr val="tx1"/>
                </a:solidFill>
                <a:effectLst/>
                <a:latin typeface="Century Gothic"/>
              </a:rPr>
              <a:t>The number of auditees with disclaimed audit opinions decreased. If the auditees with outstanding audits also receive disclaimed opinions, the improvement in this area will be less significant, but should still be acknowledged.</a:t>
            </a:r>
            <a:r>
              <a:rPr lang="en-US" dirty="0">
                <a:latin typeface="Century Gothic"/>
              </a:rPr>
              <a:t> </a:t>
            </a:r>
            <a:endParaRPr lang="en-US" sz="1200" kern="1200" dirty="0">
              <a:solidFill>
                <a:schemeClr val="tx1"/>
              </a:solidFill>
              <a:effectLst/>
              <a:latin typeface="Century Gothic" panose="020B0502020202020204" pitchFamily="34" charset="0"/>
            </a:endParaRPr>
          </a:p>
          <a:p>
            <a:endParaRPr lang="en-US" sz="1200" kern="1200" dirty="0">
              <a:solidFill>
                <a:schemeClr val="tx1"/>
              </a:solidFill>
              <a:effectLst/>
              <a:latin typeface="Century Gothic" panose="020B0502020202020204" pitchFamily="34" charset="0"/>
              <a:ea typeface="+mn-ea"/>
              <a:cs typeface="+mn-cs"/>
            </a:endParaRPr>
          </a:p>
          <a:p>
            <a:r>
              <a:rPr lang="en-US" sz="1200" i="1" kern="1200" dirty="0">
                <a:solidFill>
                  <a:schemeClr val="tx1"/>
                </a:solidFill>
                <a:effectLst/>
                <a:latin typeface="Century Gothic"/>
              </a:rPr>
              <a:t>The following auditees received disclaimed audit opinion in 2021-22:</a:t>
            </a:r>
          </a:p>
          <a:p>
            <a:pPr marL="171450" indent="-171450">
              <a:buFont typeface="Arial" panose="020B0604020202020204" pitchFamily="34" charset="0"/>
              <a:buChar char="•"/>
            </a:pPr>
            <a:r>
              <a:rPr lang="en-US" sz="1200" kern="1200" dirty="0">
                <a:solidFill>
                  <a:schemeClr val="tx1"/>
                </a:solidFill>
                <a:effectLst/>
                <a:latin typeface="Century Gothic"/>
              </a:rPr>
              <a:t>Alexkor</a:t>
            </a:r>
          </a:p>
          <a:p>
            <a:pPr marL="171450" indent="-171450">
              <a:buFont typeface="Arial" panose="020B0604020202020204" pitchFamily="34" charset="0"/>
              <a:buChar char="•"/>
            </a:pPr>
            <a:r>
              <a:rPr lang="en-US" sz="1200" kern="1200" dirty="0">
                <a:solidFill>
                  <a:schemeClr val="tx1"/>
                </a:solidFill>
                <a:effectLst/>
                <a:latin typeface="Century Gothic"/>
              </a:rPr>
              <a:t>Central Johannes burg TVET</a:t>
            </a:r>
          </a:p>
          <a:p>
            <a:pPr marL="171450" indent="-171450">
              <a:buFont typeface="Arial" panose="020B0604020202020204" pitchFamily="34" charset="0"/>
              <a:buChar char="•"/>
            </a:pPr>
            <a:r>
              <a:rPr lang="en-US" sz="1200" kern="1200" dirty="0">
                <a:solidFill>
                  <a:schemeClr val="tx1"/>
                </a:solidFill>
                <a:effectLst/>
                <a:latin typeface="Century Gothic"/>
              </a:rPr>
              <a:t>Government Printing Works</a:t>
            </a:r>
          </a:p>
          <a:p>
            <a:pPr marL="171450" indent="-171450">
              <a:buFont typeface="Arial" panose="020B0604020202020204" pitchFamily="34" charset="0"/>
              <a:buChar char="•"/>
            </a:pPr>
            <a:r>
              <a:rPr lang="en-US" sz="1200" kern="1200" dirty="0">
                <a:solidFill>
                  <a:schemeClr val="tx1"/>
                </a:solidFill>
                <a:effectLst/>
                <a:latin typeface="Century Gothic"/>
              </a:rPr>
              <a:t>Passenger Rail Agency of South Africa</a:t>
            </a: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r>
              <a:rPr lang="en-US" sz="1200" kern="1200" dirty="0">
                <a:solidFill>
                  <a:schemeClr val="tx1"/>
                </a:solidFill>
                <a:effectLst/>
                <a:latin typeface="Century Gothic"/>
              </a:rPr>
              <a:t>There was an increase in adverse audit opinions due to three public entities improving from disclaimed last year to adverse in 2022-23, while one improved out of this category and another regressed into it.</a:t>
            </a:r>
            <a:r>
              <a:rPr lang="en-US" dirty="0">
                <a:latin typeface="Century Gothic"/>
              </a:rPr>
              <a:t> [Free State Dev Corporation; RAF; Sheltered Employment Enterprises; Ehlanzeni Tvet College]</a:t>
            </a:r>
            <a:endParaRPr lang="en-US" sz="1200" kern="1200" dirty="0">
              <a:solidFill>
                <a:schemeClr val="tx1"/>
              </a:solidFill>
              <a:effectLst/>
              <a:latin typeface="Century Gothic" panose="020B0502020202020204" pitchFamily="34" charset="0"/>
            </a:endParaRP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Audit outcomes of legislature sector</a:t>
            </a: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We specifically include the legislature sector in the general report as Parliament and the provincial legislatures have an important role to play in the accountability ecosystem.</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These auditees are not governed by the Public Finance Management Act, but rather by the Financial Management of Parliament and Provincial Legislatures Act.</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 legislature sector is independent from national and provincial government and are therefore:</a:t>
            </a:r>
          </a:p>
          <a:p>
            <a:pPr marL="628650" lvl="1" indent="-171450">
              <a:buFont typeface="Courier New" panose="02070309020205020404" pitchFamily="49" charset="0"/>
              <a:buChar char="o"/>
            </a:pPr>
            <a:r>
              <a:rPr lang="en-US" sz="1200" kern="1200" dirty="0">
                <a:solidFill>
                  <a:schemeClr val="tx1"/>
                </a:solidFill>
                <a:effectLst/>
                <a:latin typeface="Century Gothic"/>
              </a:rPr>
              <a:t>ideally placed to oversee executive action and perform specific oversight functions relating to various aspects of government operations;</a:t>
            </a:r>
            <a:r>
              <a:rPr lang="en-US" dirty="0">
                <a:latin typeface="Century Gothic"/>
              </a:rPr>
              <a:t> </a:t>
            </a:r>
            <a:endParaRPr lang="en-US" sz="1200" kern="1200" dirty="0">
              <a:solidFill>
                <a:schemeClr val="tx1"/>
              </a:solidFill>
              <a:effectLst/>
              <a:latin typeface="Century Gothic" panose="020B0502020202020204" pitchFamily="34" charset="0"/>
            </a:endParaRPr>
          </a:p>
          <a:p>
            <a:pPr marL="628650" lvl="1" indent="-171450">
              <a:buFont typeface="Courier New" panose="02070309020205020404" pitchFamily="49" charset="0"/>
              <a:buChar char="o"/>
            </a:pPr>
            <a:r>
              <a:rPr lang="en-US" sz="1200" kern="1200" dirty="0">
                <a:solidFill>
                  <a:schemeClr val="tx1"/>
                </a:solidFill>
                <a:effectLst/>
                <a:latin typeface="Century Gothic"/>
              </a:rPr>
              <a:t>ensure that government is accountable for its decisions, is transparent in its dealings,</a:t>
            </a:r>
            <a:r>
              <a:rPr lang="en-US" dirty="0">
                <a:latin typeface="Century Gothic"/>
              </a:rPr>
              <a:t> </a:t>
            </a:r>
            <a:endParaRPr lang="en-US" sz="1200" kern="1200" dirty="0">
              <a:solidFill>
                <a:schemeClr val="tx1"/>
              </a:solidFill>
              <a:effectLst/>
              <a:latin typeface="Century Gothic" panose="020B0502020202020204" pitchFamily="34" charset="0"/>
            </a:endParaRPr>
          </a:p>
          <a:p>
            <a:pPr marL="628650" lvl="1" indent="-171450">
              <a:buFont typeface="Courier New" panose="02070309020205020404" pitchFamily="49" charset="0"/>
              <a:buChar char="o"/>
            </a:pPr>
            <a:r>
              <a:rPr lang="en-US" sz="1200" kern="1200" dirty="0">
                <a:solidFill>
                  <a:schemeClr val="tx1"/>
                </a:solidFill>
                <a:effectLst/>
                <a:latin typeface="Century Gothic"/>
              </a:rPr>
              <a:t>and is responsive to the needs of its people.</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 audit outcomes of the sector have improved significantly over the term of this administration, and all but one auditee in this sector (North West Provincial Legislature) have now attained a clean audit status.</a:t>
            </a: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Nine of the 10 auditees in this sector are now well positioned to provide credible oversight of national and provincial government’s actions and financial practices, and to facilitate accountability for government performance and spending.</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 North West Provincial Legislature must address its compliance findings on expenditure and procurement management to also progress to a clean audit status.</a:t>
            </a:r>
          </a:p>
          <a:p>
            <a:endParaRPr lang="en-US" sz="1200" kern="1200" dirty="0">
              <a:solidFill>
                <a:schemeClr val="tx1"/>
              </a:solidFill>
              <a:effectLst/>
              <a:latin typeface="Century Gothic" panose="020B0502020202020204" pitchFamily="34" charset="0"/>
              <a:ea typeface="+mn-ea"/>
              <a:cs typeface="+mn-cs"/>
            </a:endParaRPr>
          </a:p>
          <a:p>
            <a:r>
              <a:rPr lang="en-US" sz="1200" b="1" kern="1200" dirty="0">
                <a:solidFill>
                  <a:schemeClr val="tx1"/>
                </a:solidFill>
                <a:effectLst/>
                <a:latin typeface="Century Gothic"/>
              </a:rPr>
              <a:t>Audit outcomes of state-owned enterprises</a:t>
            </a: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 Public Finance Management Act lists 21 ‘major’ public entities under schedule 2.</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Commonly known as state-owned enterprises, they were established as independent entities to achieve the various socioeconomic goals of government.</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Government, through the respective executive authorities (ministers), is the sole shareholder of these entities.</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In previous general reports, we consistently highlighted the need to pay specific attention to these entities because of the big impact they have on service delivery and government’s financial health.</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Their audit outcomes are a good indicator of their ability to fully discharge their mandate.</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We do not analyse the following two entities in this report:</a:t>
            </a:r>
          </a:p>
          <a:p>
            <a:pPr marL="628650" lvl="1" indent="-171450">
              <a:buFont typeface="Courier New" panose="02070309020205020404" pitchFamily="49" charset="0"/>
              <a:buChar char="o"/>
            </a:pPr>
            <a:r>
              <a:rPr lang="en-US" sz="1200" kern="1200" dirty="0">
                <a:solidFill>
                  <a:schemeClr val="tx1"/>
                </a:solidFill>
                <a:effectLst/>
                <a:latin typeface="Century Gothic"/>
              </a:rPr>
              <a:t>South African Express Airways, which was liquidated during 2021-22</a:t>
            </a:r>
            <a:r>
              <a:rPr lang="en-US" dirty="0">
                <a:latin typeface="Century Gothic"/>
              </a:rPr>
              <a:t> </a:t>
            </a:r>
            <a:endParaRPr lang="en-US" sz="1200" kern="1200" dirty="0">
              <a:solidFill>
                <a:schemeClr val="tx1"/>
              </a:solidFill>
              <a:effectLst/>
              <a:latin typeface="Century Gothic" panose="020B0502020202020204" pitchFamily="34" charset="0"/>
            </a:endParaRPr>
          </a:p>
          <a:p>
            <a:pPr marL="628650" lvl="1" indent="-171450">
              <a:buFont typeface="Courier New" panose="02070309020205020404" pitchFamily="49" charset="0"/>
              <a:buChar char="o"/>
            </a:pPr>
            <a:r>
              <a:rPr lang="en-US" sz="1200" kern="1200" dirty="0">
                <a:solidFill>
                  <a:schemeClr val="tx1"/>
                </a:solidFill>
                <a:effectLst/>
                <a:latin typeface="Century Gothic"/>
              </a:rPr>
              <a:t>Telkom, which is not considered a public entity that falls under our mandate</a:t>
            </a:r>
          </a:p>
          <a:p>
            <a:pPr marL="457200" lvl="1" indent="0">
              <a:buFont typeface="Courier New" panose="02070309020205020404" pitchFamily="49"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We currently audit 15 of the remaining 19 state-owned enterprises (79%), compared to 14 (70%) five years ago.</a:t>
            </a:r>
            <a:r>
              <a:rPr lang="en-US" dirty="0">
                <a:latin typeface="Century Gothic"/>
              </a:rPr>
              <a:t> </a:t>
            </a:r>
            <a:endParaRPr lang="en-US" sz="1200" kern="1200" dirty="0">
              <a:solidFill>
                <a:schemeClr val="tx1"/>
              </a:solidFill>
              <a:effectLst/>
              <a:latin typeface="Century Gothic" panose="020B0502020202020204" pitchFamily="34" charset="0"/>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Private-sector auditors audit the other four (Air Traffic and Navigation Services; Broadband Infraco; Eskom; Industrial Development Corporation) in accordance with section 4(3) of the Public Audit Act.</a:t>
            </a: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There was a </a:t>
            </a:r>
            <a:r>
              <a:rPr lang="en-US" sz="1200" b="1" kern="1200" dirty="0">
                <a:solidFill>
                  <a:schemeClr val="tx1"/>
                </a:solidFill>
                <a:effectLst/>
                <a:latin typeface="Century Gothic"/>
              </a:rPr>
              <a:t>net regression in the audit outcomes </a:t>
            </a:r>
            <a:r>
              <a:rPr lang="en-US" sz="1200" kern="1200" dirty="0">
                <a:solidFill>
                  <a:schemeClr val="tx1"/>
                </a:solidFill>
                <a:effectLst/>
                <a:latin typeface="Century Gothic"/>
              </a:rPr>
              <a:t>of the 12 state-owned enterprises with completed audits. The three outstanding audits were for South African Airways and the Denel group, as well as Alexkor, which did not submit its financial statements on time.</a:t>
            </a:r>
            <a:r>
              <a:rPr lang="en-US" dirty="0">
                <a:latin typeface="Century Gothic"/>
              </a:rPr>
              <a:t> </a:t>
            </a:r>
            <a:endParaRPr lang="en-US" sz="1200" kern="1200" dirty="0">
              <a:solidFill>
                <a:schemeClr val="tx1"/>
              </a:solidFill>
              <a:effectLst/>
              <a:latin typeface="Century Gothic" panose="020B0502020202020204" pitchFamily="34" charset="0"/>
            </a:endParaRPr>
          </a:p>
          <a:p>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While the South African Nuclear Energy Corporation improved its outcome from a disclaimed audit opinion to a qualified opinion with findings, this was offset by two regressions: the Land and Agricultural Development Bank of South Africa regressed from a clean audit outcome to a financially unqualified opinion with findings, and the South African Broadcasting Corporation regressed from a qualified audit opinion with findings to a disclaimed opinion.</a:t>
            </a: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Two of the four audits conducted by private-sector auditors were outstanding (Eskom and the Industrial Development Corporation).</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entury Gothic"/>
              </a:rPr>
              <a:t>Both Air Traffic and Navigation Services and Broadband Infraco retained their financially unqualified audit opinion with findings from the previous year.</a:t>
            </a:r>
            <a:r>
              <a:rPr lang="en-US" dirty="0">
                <a:latin typeface="Century Gothic"/>
              </a:rPr>
              <a:t> </a:t>
            </a:r>
            <a:endParaRPr lang="en-US" sz="1200" kern="1200" dirty="0">
              <a:solidFill>
                <a:schemeClr val="tx1"/>
              </a:solidFill>
              <a:effectLst/>
              <a:latin typeface="Century Gothic" panose="020B0502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Century Gothic" panose="020B0502020202020204" pitchFamily="34" charset="0"/>
              <a:ea typeface="+mn-ea"/>
              <a:cs typeface="+mn-cs"/>
            </a:endParaRPr>
          </a:p>
          <a:p>
            <a:pPr marL="0" indent="0">
              <a:buFont typeface="Arial" panose="020B0604020202020204" pitchFamily="34" charset="0"/>
              <a:buNone/>
            </a:pPr>
            <a:endParaRPr lang="en-US" sz="1200" kern="1200" dirty="0">
              <a:solidFill>
                <a:schemeClr val="tx1"/>
              </a:solidFill>
              <a:effectLst/>
              <a:latin typeface="Century Gothic" panose="020B0502020202020204" pitchFamily="34" charset="0"/>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B2AAD-DD4E-4260-8510-EA019E2B006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sym typeface="Montserrat Regular"/>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sym typeface="Montserrat Regular"/>
            </a:endParaRPr>
          </a:p>
        </p:txBody>
      </p:sp>
    </p:spTree>
    <p:extLst>
      <p:ext uri="{BB962C8B-B14F-4D97-AF65-F5344CB8AC3E}">
        <p14:creationId xmlns:p14="http://schemas.microsoft.com/office/powerpoint/2010/main" val="383541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397DA2C4-24BA-4A97-9158-3FFBECA12AE1}" type="slidenum">
              <a:rPr kumimoji="0" lang="en-ZA" sz="600" b="0" i="0" u="none" strike="noStrike" kern="0" cap="all" spc="0" normalizeH="0" baseline="0" noProof="0" smtClean="0">
                <a:ln>
                  <a:noFill/>
                </a:ln>
                <a:solidFill>
                  <a:srgbClr val="98A1AC"/>
                </a:solidFill>
                <a:effectLst/>
                <a:uLnTx/>
                <a:uFillTx/>
                <a:latin typeface="Montserrat Regular"/>
                <a:sym typeface="Montserrat Regular"/>
              </a:rPr>
              <a:pPr marL="0" marR="0" lvl="0" indent="0" algn="l" defTabSz="914377" rtl="0" eaLnBrk="1" fontAlgn="auto" latinLnBrk="0" hangingPunct="0">
                <a:lnSpc>
                  <a:spcPct val="100000"/>
                </a:lnSpc>
                <a:spcBef>
                  <a:spcPts val="0"/>
                </a:spcBef>
                <a:spcAft>
                  <a:spcPts val="0"/>
                </a:spcAft>
                <a:buClrTx/>
                <a:buSzTx/>
                <a:buFontTx/>
                <a:buNone/>
                <a:tabLst/>
                <a:defRPr/>
              </a:pPr>
              <a:t>4</a:t>
            </a:fld>
            <a:endParaRPr kumimoji="0" lang="en-ZA" sz="600" b="0" i="0" u="none" strike="noStrike" kern="0" cap="all" spc="0" normalizeH="0" baseline="0" noProof="0" dirty="0">
              <a:ln>
                <a:noFill/>
              </a:ln>
              <a:solidFill>
                <a:srgbClr val="98A1AC"/>
              </a:solidFill>
              <a:effectLst/>
              <a:uLnTx/>
              <a:uFillTx/>
              <a:latin typeface="Montserrat Regular"/>
              <a:sym typeface="Montserrat Regular"/>
            </a:endParaRPr>
          </a:p>
        </p:txBody>
      </p:sp>
    </p:spTree>
    <p:extLst>
      <p:ext uri="{BB962C8B-B14F-4D97-AF65-F5344CB8AC3E}">
        <p14:creationId xmlns:p14="http://schemas.microsoft.com/office/powerpoint/2010/main" val="966435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How To Use the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A44F8-1DAA-4067-B6F8-904102BAB3EA}"/>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14" name="Rectangle 13">
            <a:extLst>
              <a:ext uri="{FF2B5EF4-FFF2-40B4-BE49-F238E27FC236}">
                <a16:creationId xmlns:a16="http://schemas.microsoft.com/office/drawing/2014/main" id="{98FFD046-4973-42A6-9746-66568737B984}"/>
              </a:ext>
            </a:extLst>
          </p:cNvPr>
          <p:cNvSpPr/>
          <p:nvPr userDrawn="1"/>
        </p:nvSpPr>
        <p:spPr>
          <a:xfrm>
            <a:off x="658604" y="2678322"/>
            <a:ext cx="3195549" cy="193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Rectangle 48">
            <a:extLst>
              <a:ext uri="{FF2B5EF4-FFF2-40B4-BE49-F238E27FC236}">
                <a16:creationId xmlns:a16="http://schemas.microsoft.com/office/drawing/2014/main" id="{C8CD63C7-40CF-48AC-98A8-CE0228CFA60A}"/>
              </a:ext>
            </a:extLst>
          </p:cNvPr>
          <p:cNvSpPr/>
          <p:nvPr userDrawn="1"/>
        </p:nvSpPr>
        <p:spPr>
          <a:xfrm>
            <a:off x="1249589" y="2989768"/>
            <a:ext cx="2021427" cy="1066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 name="TextBox 4">
            <a:extLst>
              <a:ext uri="{FF2B5EF4-FFF2-40B4-BE49-F238E27FC236}">
                <a16:creationId xmlns:a16="http://schemas.microsoft.com/office/drawing/2014/main" id="{EE0EC7FE-B80D-4595-B2DD-77CE3F325E85}"/>
              </a:ext>
            </a:extLst>
          </p:cNvPr>
          <p:cNvSpPr txBox="1"/>
          <p:nvPr userDrawn="1"/>
        </p:nvSpPr>
        <p:spPr>
          <a:xfrm>
            <a:off x="658606" y="1335169"/>
            <a:ext cx="8391391" cy="369332"/>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bg1"/>
                </a:solidFill>
                <a:latin typeface="+mj-lt"/>
                <a:ea typeface="Roboto"/>
                <a:cs typeface="Roboto"/>
                <a:sym typeface="Roboto"/>
              </a:rPr>
              <a:t>How to replace images on front and back cover</a:t>
            </a:r>
            <a:endParaRPr lang="en-US" sz="1800" dirty="0">
              <a:solidFill>
                <a:schemeClr val="bg1"/>
              </a:solidFill>
              <a:latin typeface="+mj-lt"/>
            </a:endParaRPr>
          </a:p>
        </p:txBody>
      </p:sp>
      <p:sp>
        <p:nvSpPr>
          <p:cNvPr id="6" name="Colour Shader">
            <a:extLst>
              <a:ext uri="{FF2B5EF4-FFF2-40B4-BE49-F238E27FC236}">
                <a16:creationId xmlns:a16="http://schemas.microsoft.com/office/drawing/2014/main" id="{AFCAEF9F-4FD3-46FB-BF2E-4631811B1ED0}"/>
              </a:ext>
            </a:extLst>
          </p:cNvPr>
          <p:cNvSpPr/>
          <p:nvPr userDrawn="1"/>
        </p:nvSpPr>
        <p:spPr>
          <a:xfrm>
            <a:off x="847658" y="2995594"/>
            <a:ext cx="2025015" cy="1062543"/>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7" name="Logo Group">
            <a:extLst>
              <a:ext uri="{FF2B5EF4-FFF2-40B4-BE49-F238E27FC236}">
                <a16:creationId xmlns:a16="http://schemas.microsoft.com/office/drawing/2014/main" id="{3F5029EA-62C4-42DB-8AC8-7B5A256AE5A4}"/>
              </a:ext>
            </a:extLst>
          </p:cNvPr>
          <p:cNvGrpSpPr/>
          <p:nvPr userDrawn="1"/>
        </p:nvGrpSpPr>
        <p:grpSpPr>
          <a:xfrm>
            <a:off x="1220191" y="2993157"/>
            <a:ext cx="2054415" cy="1265849"/>
            <a:chOff x="-177007" y="-516011"/>
            <a:chExt cx="12369007" cy="7621291"/>
          </a:xfrm>
        </p:grpSpPr>
        <p:grpSp>
          <p:nvGrpSpPr>
            <p:cNvPr id="8" name="Full Name">
              <a:extLst>
                <a:ext uri="{FF2B5EF4-FFF2-40B4-BE49-F238E27FC236}">
                  <a16:creationId xmlns:a16="http://schemas.microsoft.com/office/drawing/2014/main" id="{9E8BB8D8-1043-4049-A5BF-9E53C9541D9E}"/>
                </a:ext>
              </a:extLst>
            </p:cNvPr>
            <p:cNvGrpSpPr/>
            <p:nvPr userDrawn="1"/>
          </p:nvGrpSpPr>
          <p:grpSpPr>
            <a:xfrm>
              <a:off x="-177007" y="5901460"/>
              <a:ext cx="12369007" cy="1203820"/>
              <a:chOff x="-177007" y="5654180"/>
              <a:chExt cx="12369007" cy="1203820"/>
            </a:xfrm>
          </p:grpSpPr>
          <p:pic>
            <p:nvPicPr>
              <p:cNvPr id="12" name="Picture 11">
                <a:extLst>
                  <a:ext uri="{FF2B5EF4-FFF2-40B4-BE49-F238E27FC236}">
                    <a16:creationId xmlns:a16="http://schemas.microsoft.com/office/drawing/2014/main" id="{052F782D-BA78-4AAA-8F52-9855E5362E13}"/>
                  </a:ext>
                </a:extLst>
              </p:cNvPr>
              <p:cNvPicPr>
                <a:picLocks noChangeAspect="1"/>
              </p:cNvPicPr>
              <p:nvPr/>
            </p:nvPicPr>
            <p:blipFill rotWithShape="1">
              <a:blip r:embed="rId3"/>
              <a:srcRect t="22604" b="37228"/>
              <a:stretch/>
            </p:blipFill>
            <p:spPr>
              <a:xfrm>
                <a:off x="0" y="5654180"/>
                <a:ext cx="12192000" cy="1203820"/>
              </a:xfrm>
              <a:prstGeom prst="rect">
                <a:avLst/>
              </a:prstGeom>
            </p:spPr>
          </p:pic>
          <p:pic>
            <p:nvPicPr>
              <p:cNvPr id="13" name="Picture 12">
                <a:extLst>
                  <a:ext uri="{FF2B5EF4-FFF2-40B4-BE49-F238E27FC236}">
                    <a16:creationId xmlns:a16="http://schemas.microsoft.com/office/drawing/2014/main" id="{82E0B6EB-08A6-4D0C-8C82-9D85A55DD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07" y="6130904"/>
                <a:ext cx="4723164" cy="268138"/>
              </a:xfrm>
              <a:prstGeom prst="rect">
                <a:avLst/>
              </a:prstGeom>
            </p:spPr>
          </p:pic>
        </p:grpSp>
        <p:grpSp>
          <p:nvGrpSpPr>
            <p:cNvPr id="9" name="Logo">
              <a:extLst>
                <a:ext uri="{FF2B5EF4-FFF2-40B4-BE49-F238E27FC236}">
                  <a16:creationId xmlns:a16="http://schemas.microsoft.com/office/drawing/2014/main" id="{A0A65C2D-1E4F-45CB-80B2-20112D672B98}"/>
                </a:ext>
              </a:extLst>
            </p:cNvPr>
            <p:cNvGrpSpPr/>
            <p:nvPr userDrawn="1"/>
          </p:nvGrpSpPr>
          <p:grpSpPr>
            <a:xfrm>
              <a:off x="0" y="-516011"/>
              <a:ext cx="2326547" cy="2127025"/>
              <a:chOff x="0" y="-516011"/>
              <a:chExt cx="2326547" cy="2127025"/>
            </a:xfrm>
          </p:grpSpPr>
          <p:sp>
            <p:nvSpPr>
              <p:cNvPr id="10" name="Logo Holder">
                <a:extLst>
                  <a:ext uri="{FF2B5EF4-FFF2-40B4-BE49-F238E27FC236}">
                    <a16:creationId xmlns:a16="http://schemas.microsoft.com/office/drawing/2014/main" id="{EDC463B1-6238-4CA5-B15C-48A6ECB16C79}"/>
                  </a:ext>
                </a:extLst>
              </p:cNvPr>
              <p:cNvSpPr/>
              <p:nvPr/>
            </p:nvSpPr>
            <p:spPr>
              <a:xfrm rot="10800000" flipH="1">
                <a:off x="0" y="-516011"/>
                <a:ext cx="2326547" cy="2127025"/>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1" name="Logo">
                <a:extLst>
                  <a:ext uri="{FF2B5EF4-FFF2-40B4-BE49-F238E27FC236}">
                    <a16:creationId xmlns:a16="http://schemas.microsoft.com/office/drawing/2014/main" id="{42EF8FE1-18A3-47B4-9ECB-8CC531FF1A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51" y="-366493"/>
                <a:ext cx="1460320" cy="1703702"/>
              </a:xfrm>
              <a:prstGeom prst="rect">
                <a:avLst/>
              </a:prstGeom>
            </p:spPr>
          </p:pic>
        </p:grpSp>
      </p:grpSp>
      <p:sp>
        <p:nvSpPr>
          <p:cNvPr id="15" name="TextBox 14">
            <a:extLst>
              <a:ext uri="{FF2B5EF4-FFF2-40B4-BE49-F238E27FC236}">
                <a16:creationId xmlns:a16="http://schemas.microsoft.com/office/drawing/2014/main" id="{75507F17-0A0C-41D3-A325-9528A7FFF146}"/>
              </a:ext>
            </a:extLst>
          </p:cNvPr>
          <p:cNvSpPr txBox="1"/>
          <p:nvPr userDrawn="1"/>
        </p:nvSpPr>
        <p:spPr>
          <a:xfrm>
            <a:off x="658605" y="2188384"/>
            <a:ext cx="3195551" cy="369332"/>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bg1"/>
                </a:solidFill>
                <a:latin typeface="+mj-lt"/>
                <a:ea typeface="Roboto"/>
                <a:cs typeface="Roboto"/>
                <a:sym typeface="Roboto"/>
              </a:rPr>
              <a:t>Step 1</a:t>
            </a:r>
            <a:endParaRPr lang="en-US" sz="1800" dirty="0">
              <a:solidFill>
                <a:schemeClr val="bg1"/>
              </a:solidFill>
              <a:latin typeface="+mj-lt"/>
            </a:endParaRPr>
          </a:p>
        </p:txBody>
      </p:sp>
      <p:sp>
        <p:nvSpPr>
          <p:cNvPr id="17" name="TextBox 16">
            <a:extLst>
              <a:ext uri="{FF2B5EF4-FFF2-40B4-BE49-F238E27FC236}">
                <a16:creationId xmlns:a16="http://schemas.microsoft.com/office/drawing/2014/main" id="{00F2120A-82C1-4EC9-B40F-D30A1D1A12F3}"/>
              </a:ext>
            </a:extLst>
          </p:cNvPr>
          <p:cNvSpPr txBox="1"/>
          <p:nvPr userDrawn="1"/>
        </p:nvSpPr>
        <p:spPr>
          <a:xfrm>
            <a:off x="658605" y="4806361"/>
            <a:ext cx="3195551" cy="307777"/>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bg1"/>
                </a:solidFill>
                <a:latin typeface="+mj-lt"/>
                <a:ea typeface="Roboto"/>
                <a:cs typeface="Roboto"/>
                <a:sym typeface="Roboto"/>
              </a:rPr>
              <a:t>Move the colour shader to the side </a:t>
            </a:r>
            <a:endParaRPr lang="en-US" sz="1400" dirty="0">
              <a:solidFill>
                <a:schemeClr val="bg1"/>
              </a:solidFill>
              <a:latin typeface="+mj-lt"/>
            </a:endParaRPr>
          </a:p>
        </p:txBody>
      </p:sp>
      <p:cxnSp>
        <p:nvCxnSpPr>
          <p:cNvPr id="19" name="Straight Arrow Connector 18">
            <a:extLst>
              <a:ext uri="{FF2B5EF4-FFF2-40B4-BE49-F238E27FC236}">
                <a16:creationId xmlns:a16="http://schemas.microsoft.com/office/drawing/2014/main" id="{AFF348E8-BB70-4EF8-B03D-E9E4C81846DE}"/>
              </a:ext>
            </a:extLst>
          </p:cNvPr>
          <p:cNvCxnSpPr>
            <a:cxnSpLocks/>
          </p:cNvCxnSpPr>
          <p:nvPr userDrawn="1"/>
        </p:nvCxnSpPr>
        <p:spPr>
          <a:xfrm flipH="1">
            <a:off x="2608337" y="2842379"/>
            <a:ext cx="964523" cy="5086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1" name="Rectangle 20">
            <a:extLst>
              <a:ext uri="{FF2B5EF4-FFF2-40B4-BE49-F238E27FC236}">
                <a16:creationId xmlns:a16="http://schemas.microsoft.com/office/drawing/2014/main" id="{8558EABD-7EC3-446F-A3DD-99CBE00D679F}"/>
              </a:ext>
            </a:extLst>
          </p:cNvPr>
          <p:cNvSpPr/>
          <p:nvPr userDrawn="1"/>
        </p:nvSpPr>
        <p:spPr>
          <a:xfrm>
            <a:off x="4131980" y="2675885"/>
            <a:ext cx="3195549" cy="193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nvGrpSpPr>
          <p:cNvPr id="24" name="Logo Group">
            <a:extLst>
              <a:ext uri="{FF2B5EF4-FFF2-40B4-BE49-F238E27FC236}">
                <a16:creationId xmlns:a16="http://schemas.microsoft.com/office/drawing/2014/main" id="{40653A24-A9FE-4560-8CA7-105A16DC0D16}"/>
              </a:ext>
            </a:extLst>
          </p:cNvPr>
          <p:cNvGrpSpPr/>
          <p:nvPr userDrawn="1"/>
        </p:nvGrpSpPr>
        <p:grpSpPr>
          <a:xfrm>
            <a:off x="4693566" y="2990721"/>
            <a:ext cx="2054415" cy="1265849"/>
            <a:chOff x="-177007" y="-516011"/>
            <a:chExt cx="12369007" cy="7621291"/>
          </a:xfrm>
        </p:grpSpPr>
        <p:grpSp>
          <p:nvGrpSpPr>
            <p:cNvPr id="25" name="Full Name">
              <a:extLst>
                <a:ext uri="{FF2B5EF4-FFF2-40B4-BE49-F238E27FC236}">
                  <a16:creationId xmlns:a16="http://schemas.microsoft.com/office/drawing/2014/main" id="{B272BE13-C59F-4525-87F1-6FCFC9D459C8}"/>
                </a:ext>
              </a:extLst>
            </p:cNvPr>
            <p:cNvGrpSpPr/>
            <p:nvPr userDrawn="1"/>
          </p:nvGrpSpPr>
          <p:grpSpPr>
            <a:xfrm>
              <a:off x="-177007" y="5901460"/>
              <a:ext cx="12369007" cy="1203820"/>
              <a:chOff x="-177007" y="5654180"/>
              <a:chExt cx="12369007" cy="1203820"/>
            </a:xfrm>
          </p:grpSpPr>
          <p:pic>
            <p:nvPicPr>
              <p:cNvPr id="29" name="Picture 28">
                <a:extLst>
                  <a:ext uri="{FF2B5EF4-FFF2-40B4-BE49-F238E27FC236}">
                    <a16:creationId xmlns:a16="http://schemas.microsoft.com/office/drawing/2014/main" id="{3C10EAED-8C8F-41BE-A773-3F36C03C6DB5}"/>
                  </a:ext>
                </a:extLst>
              </p:cNvPr>
              <p:cNvPicPr>
                <a:picLocks noChangeAspect="1"/>
              </p:cNvPicPr>
              <p:nvPr/>
            </p:nvPicPr>
            <p:blipFill rotWithShape="1">
              <a:blip r:embed="rId3"/>
              <a:srcRect t="22604" b="37228"/>
              <a:stretch/>
            </p:blipFill>
            <p:spPr>
              <a:xfrm>
                <a:off x="0" y="5654180"/>
                <a:ext cx="12192000" cy="1203820"/>
              </a:xfrm>
              <a:prstGeom prst="rect">
                <a:avLst/>
              </a:prstGeom>
            </p:spPr>
          </p:pic>
          <p:pic>
            <p:nvPicPr>
              <p:cNvPr id="30" name="Picture 29">
                <a:extLst>
                  <a:ext uri="{FF2B5EF4-FFF2-40B4-BE49-F238E27FC236}">
                    <a16:creationId xmlns:a16="http://schemas.microsoft.com/office/drawing/2014/main" id="{BCB5EB07-20AE-4C06-8161-EB851D351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07" y="6130904"/>
                <a:ext cx="4723164" cy="268138"/>
              </a:xfrm>
              <a:prstGeom prst="rect">
                <a:avLst/>
              </a:prstGeom>
            </p:spPr>
          </p:pic>
        </p:grpSp>
        <p:grpSp>
          <p:nvGrpSpPr>
            <p:cNvPr id="26" name="Logo">
              <a:extLst>
                <a:ext uri="{FF2B5EF4-FFF2-40B4-BE49-F238E27FC236}">
                  <a16:creationId xmlns:a16="http://schemas.microsoft.com/office/drawing/2014/main" id="{99EB0225-3FBC-4262-886F-9E5C47D17787}"/>
                </a:ext>
              </a:extLst>
            </p:cNvPr>
            <p:cNvGrpSpPr/>
            <p:nvPr userDrawn="1"/>
          </p:nvGrpSpPr>
          <p:grpSpPr>
            <a:xfrm>
              <a:off x="0" y="-516011"/>
              <a:ext cx="2326547" cy="2127025"/>
              <a:chOff x="0" y="-516011"/>
              <a:chExt cx="2326547" cy="2127025"/>
            </a:xfrm>
          </p:grpSpPr>
          <p:sp>
            <p:nvSpPr>
              <p:cNvPr id="27" name="Logo Holder">
                <a:extLst>
                  <a:ext uri="{FF2B5EF4-FFF2-40B4-BE49-F238E27FC236}">
                    <a16:creationId xmlns:a16="http://schemas.microsoft.com/office/drawing/2014/main" id="{C45C9353-B7D9-47C2-806C-A67114423C80}"/>
                  </a:ext>
                </a:extLst>
              </p:cNvPr>
              <p:cNvSpPr/>
              <p:nvPr/>
            </p:nvSpPr>
            <p:spPr>
              <a:xfrm rot="10800000" flipH="1">
                <a:off x="0" y="-516011"/>
                <a:ext cx="2326547" cy="2127025"/>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8" name="Logo">
                <a:extLst>
                  <a:ext uri="{FF2B5EF4-FFF2-40B4-BE49-F238E27FC236}">
                    <a16:creationId xmlns:a16="http://schemas.microsoft.com/office/drawing/2014/main" id="{596DC57F-CBB6-4025-9DC6-563F16F3B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51" y="-366493"/>
                <a:ext cx="1460320" cy="1703702"/>
              </a:xfrm>
              <a:prstGeom prst="rect">
                <a:avLst/>
              </a:prstGeom>
            </p:spPr>
          </p:pic>
        </p:grpSp>
      </p:grpSp>
      <p:sp>
        <p:nvSpPr>
          <p:cNvPr id="32" name="TextBox 31">
            <a:extLst>
              <a:ext uri="{FF2B5EF4-FFF2-40B4-BE49-F238E27FC236}">
                <a16:creationId xmlns:a16="http://schemas.microsoft.com/office/drawing/2014/main" id="{069BA81A-2025-4C42-B228-F1DAA917CC6A}"/>
              </a:ext>
            </a:extLst>
          </p:cNvPr>
          <p:cNvSpPr txBox="1"/>
          <p:nvPr userDrawn="1"/>
        </p:nvSpPr>
        <p:spPr>
          <a:xfrm>
            <a:off x="4131978" y="2188528"/>
            <a:ext cx="3195551" cy="369332"/>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bg1"/>
                </a:solidFill>
                <a:latin typeface="+mj-lt"/>
                <a:ea typeface="Roboto"/>
                <a:cs typeface="Roboto"/>
                <a:sym typeface="Roboto"/>
              </a:rPr>
              <a:t>Step 2</a:t>
            </a:r>
            <a:endParaRPr lang="en-US" sz="1800" dirty="0">
              <a:solidFill>
                <a:schemeClr val="bg1"/>
              </a:solidFill>
              <a:latin typeface="+mj-lt"/>
            </a:endParaRPr>
          </a:p>
        </p:txBody>
      </p:sp>
      <p:pic>
        <p:nvPicPr>
          <p:cNvPr id="34" name="Picture 33">
            <a:extLst>
              <a:ext uri="{FF2B5EF4-FFF2-40B4-BE49-F238E27FC236}">
                <a16:creationId xmlns:a16="http://schemas.microsoft.com/office/drawing/2014/main" id="{0C179ECA-B379-4E66-8E5B-CADEC06B8B1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2821"/>
          <a:stretch/>
        </p:blipFill>
        <p:spPr>
          <a:xfrm>
            <a:off x="4722966" y="2994079"/>
            <a:ext cx="2025015" cy="1062543"/>
          </a:xfrm>
          <a:prstGeom prst="rect">
            <a:avLst/>
          </a:prstGeom>
        </p:spPr>
      </p:pic>
      <p:sp>
        <p:nvSpPr>
          <p:cNvPr id="23" name="Colour Shader">
            <a:extLst>
              <a:ext uri="{FF2B5EF4-FFF2-40B4-BE49-F238E27FC236}">
                <a16:creationId xmlns:a16="http://schemas.microsoft.com/office/drawing/2014/main" id="{7C242A3F-8A28-432C-9676-D140CDA7428E}"/>
              </a:ext>
            </a:extLst>
          </p:cNvPr>
          <p:cNvSpPr/>
          <p:nvPr userDrawn="1"/>
        </p:nvSpPr>
        <p:spPr>
          <a:xfrm>
            <a:off x="4722299" y="2989768"/>
            <a:ext cx="2025015" cy="1069291"/>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31" name="Straight Arrow Connector 30">
            <a:extLst>
              <a:ext uri="{FF2B5EF4-FFF2-40B4-BE49-F238E27FC236}">
                <a16:creationId xmlns:a16="http://schemas.microsoft.com/office/drawing/2014/main" id="{20EC5581-EC2C-4B1E-9013-3BF072C31875}"/>
              </a:ext>
            </a:extLst>
          </p:cNvPr>
          <p:cNvCxnSpPr>
            <a:cxnSpLocks/>
          </p:cNvCxnSpPr>
          <p:nvPr userDrawn="1"/>
        </p:nvCxnSpPr>
        <p:spPr>
          <a:xfrm flipH="1">
            <a:off x="6170518" y="2801379"/>
            <a:ext cx="964523" cy="5086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7" name="Group 36">
            <a:extLst>
              <a:ext uri="{FF2B5EF4-FFF2-40B4-BE49-F238E27FC236}">
                <a16:creationId xmlns:a16="http://schemas.microsoft.com/office/drawing/2014/main" id="{BDD783DB-E0D8-4345-8BC9-9C3C4497E434}"/>
              </a:ext>
            </a:extLst>
          </p:cNvPr>
          <p:cNvGrpSpPr/>
          <p:nvPr userDrawn="1"/>
        </p:nvGrpSpPr>
        <p:grpSpPr>
          <a:xfrm>
            <a:off x="4724265" y="2989769"/>
            <a:ext cx="386425" cy="353287"/>
            <a:chOff x="3209791" y="3073708"/>
            <a:chExt cx="386425" cy="353286"/>
          </a:xfrm>
        </p:grpSpPr>
        <p:sp>
          <p:nvSpPr>
            <p:cNvPr id="35" name="Logo Holder">
              <a:extLst>
                <a:ext uri="{FF2B5EF4-FFF2-40B4-BE49-F238E27FC236}">
                  <a16:creationId xmlns:a16="http://schemas.microsoft.com/office/drawing/2014/main" id="{C47AC1A2-E06E-4102-B188-BE699450C9ED}"/>
                </a:ext>
              </a:extLst>
            </p:cNvPr>
            <p:cNvSpPr/>
            <p:nvPr userDrawn="1"/>
          </p:nvSpPr>
          <p:spPr>
            <a:xfrm rot="10800000" flipH="1">
              <a:off x="3209791" y="3073708"/>
              <a:ext cx="386425" cy="353286"/>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6" name="Logo">
              <a:extLst>
                <a:ext uri="{FF2B5EF4-FFF2-40B4-BE49-F238E27FC236}">
                  <a16:creationId xmlns:a16="http://schemas.microsoft.com/office/drawing/2014/main" id="{BF6B108A-FB25-47C9-92C2-1D8191C84D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93029" y="3098542"/>
              <a:ext cx="242550" cy="282975"/>
            </a:xfrm>
            <a:prstGeom prst="rect">
              <a:avLst/>
            </a:prstGeom>
          </p:spPr>
        </p:pic>
      </p:grpSp>
      <p:sp>
        <p:nvSpPr>
          <p:cNvPr id="39" name="Sub-Header">
            <a:extLst>
              <a:ext uri="{FF2B5EF4-FFF2-40B4-BE49-F238E27FC236}">
                <a16:creationId xmlns:a16="http://schemas.microsoft.com/office/drawing/2014/main" id="{20100689-7F75-4E5B-B113-49B555C6D8AB}"/>
              </a:ext>
            </a:extLst>
          </p:cNvPr>
          <p:cNvSpPr>
            <a:spLocks noGrp="1"/>
          </p:cNvSpPr>
          <p:nvPr>
            <p:ph type="body" sz="quarter" idx="12" hasCustomPrompt="1"/>
          </p:nvPr>
        </p:nvSpPr>
        <p:spPr>
          <a:xfrm>
            <a:off x="4949242" y="3480439"/>
            <a:ext cx="1221279" cy="178727"/>
          </a:xfrm>
          <a:prstGeom prst="rect">
            <a:avLst/>
          </a:prstGeom>
        </p:spPr>
        <p:txBody>
          <a:bodyPr/>
          <a:lstStyle>
            <a:lvl1pPr marL="0" indent="0">
              <a:buNone/>
              <a:defRPr sz="1100" b="1">
                <a:solidFill>
                  <a:schemeClr val="bg1"/>
                </a:solidFill>
              </a:defRPr>
            </a:lvl1pPr>
          </a:lstStyle>
          <a:p>
            <a:pPr lvl="0"/>
            <a:r>
              <a:rPr lang="en-US" dirty="0"/>
              <a:t>Services SETA</a:t>
            </a:r>
            <a:endParaRPr lang="en-ZA" dirty="0"/>
          </a:p>
        </p:txBody>
      </p:sp>
      <p:sp>
        <p:nvSpPr>
          <p:cNvPr id="41" name="Rectangle: Rounded Corners 40">
            <a:extLst>
              <a:ext uri="{FF2B5EF4-FFF2-40B4-BE49-F238E27FC236}">
                <a16:creationId xmlns:a16="http://schemas.microsoft.com/office/drawing/2014/main" id="{EE283CEE-847E-44B2-B944-73C9569ACADE}"/>
              </a:ext>
            </a:extLst>
          </p:cNvPr>
          <p:cNvSpPr/>
          <p:nvPr userDrawn="1"/>
        </p:nvSpPr>
        <p:spPr>
          <a:xfrm flipH="1">
            <a:off x="4903522" y="3499353"/>
            <a:ext cx="45719" cy="301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2" name="Sub-Header">
            <a:extLst>
              <a:ext uri="{FF2B5EF4-FFF2-40B4-BE49-F238E27FC236}">
                <a16:creationId xmlns:a16="http://schemas.microsoft.com/office/drawing/2014/main" id="{24D950C6-D551-4437-BE8F-EC782A84E93C}"/>
              </a:ext>
            </a:extLst>
          </p:cNvPr>
          <p:cNvSpPr>
            <a:spLocks noGrp="1"/>
          </p:cNvSpPr>
          <p:nvPr>
            <p:ph type="body" sz="quarter" idx="13" hasCustomPrompt="1"/>
          </p:nvPr>
        </p:nvSpPr>
        <p:spPr>
          <a:xfrm>
            <a:off x="4949242" y="3668033"/>
            <a:ext cx="1221279" cy="129263"/>
          </a:xfrm>
          <a:prstGeom prst="rect">
            <a:avLst/>
          </a:prstGeom>
        </p:spPr>
        <p:txBody>
          <a:bodyPr/>
          <a:lstStyle>
            <a:lvl1pPr marL="0" indent="0">
              <a:buNone/>
              <a:defRPr sz="500" b="1">
                <a:solidFill>
                  <a:schemeClr val="bg1"/>
                </a:solidFill>
              </a:defRPr>
            </a:lvl1pPr>
          </a:lstStyle>
          <a:p>
            <a:pPr lvl="0"/>
            <a:r>
              <a:rPr lang="en-US" dirty="0"/>
              <a:t>Moving Forward</a:t>
            </a:r>
            <a:endParaRPr lang="en-ZA" dirty="0"/>
          </a:p>
        </p:txBody>
      </p:sp>
      <p:sp>
        <p:nvSpPr>
          <p:cNvPr id="43" name="Sub-Header">
            <a:extLst>
              <a:ext uri="{FF2B5EF4-FFF2-40B4-BE49-F238E27FC236}">
                <a16:creationId xmlns:a16="http://schemas.microsoft.com/office/drawing/2014/main" id="{294C075B-AF33-41F7-98B7-38D6C54EC88B}"/>
              </a:ext>
            </a:extLst>
          </p:cNvPr>
          <p:cNvSpPr>
            <a:spLocks noGrp="1"/>
          </p:cNvSpPr>
          <p:nvPr>
            <p:ph type="body" sz="quarter" idx="14" hasCustomPrompt="1"/>
          </p:nvPr>
        </p:nvSpPr>
        <p:spPr>
          <a:xfrm>
            <a:off x="1508635" y="3508878"/>
            <a:ext cx="1221279" cy="178727"/>
          </a:xfrm>
          <a:prstGeom prst="rect">
            <a:avLst/>
          </a:prstGeom>
        </p:spPr>
        <p:txBody>
          <a:bodyPr/>
          <a:lstStyle>
            <a:lvl1pPr marL="0" indent="0">
              <a:buNone/>
              <a:defRPr sz="1100" b="1">
                <a:solidFill>
                  <a:schemeClr val="bg1"/>
                </a:solidFill>
              </a:defRPr>
            </a:lvl1pPr>
          </a:lstStyle>
          <a:p>
            <a:pPr lvl="0"/>
            <a:r>
              <a:rPr lang="en-US" dirty="0"/>
              <a:t>Services SETA</a:t>
            </a:r>
            <a:endParaRPr lang="en-ZA" dirty="0"/>
          </a:p>
        </p:txBody>
      </p:sp>
      <p:sp>
        <p:nvSpPr>
          <p:cNvPr id="44" name="Rectangle: Rounded Corners 43">
            <a:extLst>
              <a:ext uri="{FF2B5EF4-FFF2-40B4-BE49-F238E27FC236}">
                <a16:creationId xmlns:a16="http://schemas.microsoft.com/office/drawing/2014/main" id="{3705E6D6-D799-40F6-8C43-61211A768B35}"/>
              </a:ext>
            </a:extLst>
          </p:cNvPr>
          <p:cNvSpPr/>
          <p:nvPr userDrawn="1"/>
        </p:nvSpPr>
        <p:spPr>
          <a:xfrm flipH="1">
            <a:off x="1462917" y="3527791"/>
            <a:ext cx="45719" cy="301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5" name="Sub-Header">
            <a:extLst>
              <a:ext uri="{FF2B5EF4-FFF2-40B4-BE49-F238E27FC236}">
                <a16:creationId xmlns:a16="http://schemas.microsoft.com/office/drawing/2014/main" id="{0E2E7C6A-8D28-4C74-A4D7-63EA08C8565E}"/>
              </a:ext>
            </a:extLst>
          </p:cNvPr>
          <p:cNvSpPr>
            <a:spLocks noGrp="1"/>
          </p:cNvSpPr>
          <p:nvPr>
            <p:ph type="body" sz="quarter" idx="15" hasCustomPrompt="1"/>
          </p:nvPr>
        </p:nvSpPr>
        <p:spPr>
          <a:xfrm>
            <a:off x="1508635" y="3696470"/>
            <a:ext cx="1221279" cy="129263"/>
          </a:xfrm>
          <a:prstGeom prst="rect">
            <a:avLst/>
          </a:prstGeom>
        </p:spPr>
        <p:txBody>
          <a:bodyPr/>
          <a:lstStyle>
            <a:lvl1pPr marL="0" indent="0">
              <a:buNone/>
              <a:defRPr sz="500" b="1">
                <a:solidFill>
                  <a:schemeClr val="bg1"/>
                </a:solidFill>
              </a:defRPr>
            </a:lvl1pPr>
          </a:lstStyle>
          <a:p>
            <a:pPr lvl="0"/>
            <a:r>
              <a:rPr lang="en-US" dirty="0"/>
              <a:t>Moving Forward</a:t>
            </a:r>
            <a:endParaRPr lang="en-ZA" dirty="0"/>
          </a:p>
        </p:txBody>
      </p:sp>
      <p:sp>
        <p:nvSpPr>
          <p:cNvPr id="46" name="TextBox 45">
            <a:extLst>
              <a:ext uri="{FF2B5EF4-FFF2-40B4-BE49-F238E27FC236}">
                <a16:creationId xmlns:a16="http://schemas.microsoft.com/office/drawing/2014/main" id="{230E65BA-B635-4232-94BD-CB8B3936D24E}"/>
              </a:ext>
            </a:extLst>
          </p:cNvPr>
          <p:cNvSpPr txBox="1"/>
          <p:nvPr userDrawn="1"/>
        </p:nvSpPr>
        <p:spPr>
          <a:xfrm>
            <a:off x="4131978" y="4830522"/>
            <a:ext cx="3195551" cy="738664"/>
          </a:xfrm>
          <a:prstGeom prst="rect">
            <a:avLst/>
          </a:prstGeom>
          <a:noFill/>
        </p:spPr>
        <p:txBody>
          <a:bodyPr wrap="square">
            <a:spAutoFit/>
          </a:bodyPr>
          <a:lstStyle/>
          <a:p>
            <a:pPr marL="0" marR="0" lvl="0" indent="0" algn="ctr" rtl="0">
              <a:spcBef>
                <a:spcPts val="0"/>
              </a:spcBef>
              <a:spcAft>
                <a:spcPts val="0"/>
              </a:spcAft>
              <a:buNone/>
            </a:pPr>
            <a:r>
              <a:rPr lang="en-US" sz="1400" dirty="0">
                <a:solidFill>
                  <a:schemeClr val="bg1"/>
                </a:solidFill>
                <a:latin typeface="+mj-lt"/>
                <a:ea typeface="Roboto"/>
                <a:cs typeface="Roboto"/>
                <a:sym typeface="Roboto"/>
              </a:rPr>
              <a:t>Insert your image to the image holder and put back your colour shader in place</a:t>
            </a:r>
            <a:endParaRPr lang="en-US" sz="1400" dirty="0">
              <a:solidFill>
                <a:schemeClr val="bg1"/>
              </a:solidFill>
              <a:latin typeface="+mj-lt"/>
            </a:endParaRPr>
          </a:p>
        </p:txBody>
      </p:sp>
      <p:pic>
        <p:nvPicPr>
          <p:cNvPr id="47" name="Full Logo Name">
            <a:extLst>
              <a:ext uri="{FF2B5EF4-FFF2-40B4-BE49-F238E27FC236}">
                <a16:creationId xmlns:a16="http://schemas.microsoft.com/office/drawing/2014/main" id="{E08E65CF-CA8A-4E77-939A-AB2496C315D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71652" y="3049226"/>
            <a:ext cx="805331" cy="45719"/>
          </a:xfrm>
          <a:prstGeom prst="rect">
            <a:avLst/>
          </a:prstGeom>
        </p:spPr>
      </p:pic>
      <p:pic>
        <p:nvPicPr>
          <p:cNvPr id="48" name="Full Logo Name">
            <a:extLst>
              <a:ext uri="{FF2B5EF4-FFF2-40B4-BE49-F238E27FC236}">
                <a16:creationId xmlns:a16="http://schemas.microsoft.com/office/drawing/2014/main" id="{30B6AF77-F5E2-4874-8259-A760A13964B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2988" y="3071755"/>
            <a:ext cx="805331" cy="45719"/>
          </a:xfrm>
          <a:prstGeom prst="rect">
            <a:avLst/>
          </a:prstGeom>
        </p:spPr>
      </p:pic>
      <p:sp>
        <p:nvSpPr>
          <p:cNvPr id="50" name="TextBox 49">
            <a:extLst>
              <a:ext uri="{FF2B5EF4-FFF2-40B4-BE49-F238E27FC236}">
                <a16:creationId xmlns:a16="http://schemas.microsoft.com/office/drawing/2014/main" id="{AAC1786D-A8F8-45D5-9B84-7ECF8FD8294D}"/>
              </a:ext>
            </a:extLst>
          </p:cNvPr>
          <p:cNvSpPr txBox="1"/>
          <p:nvPr userDrawn="1"/>
        </p:nvSpPr>
        <p:spPr>
          <a:xfrm>
            <a:off x="658604" y="398211"/>
            <a:ext cx="8780819" cy="769441"/>
          </a:xfrm>
          <a:prstGeom prst="rect">
            <a:avLst/>
          </a:prstGeom>
          <a:noFill/>
        </p:spPr>
        <p:txBody>
          <a:bodyPr wrap="square">
            <a:spAutoFit/>
          </a:bodyPr>
          <a:lstStyle/>
          <a:p>
            <a:r>
              <a:rPr lang="en-US" sz="4400" b="1" dirty="0">
                <a:solidFill>
                  <a:schemeClr val="bg1"/>
                </a:solidFill>
              </a:rPr>
              <a:t>How to use the Template</a:t>
            </a:r>
            <a:endParaRPr lang="en-ZA" sz="4400" b="1" dirty="0">
              <a:solidFill>
                <a:schemeClr val="bg1"/>
              </a:solidFill>
            </a:endParaRPr>
          </a:p>
        </p:txBody>
      </p:sp>
    </p:spTree>
    <p:extLst>
      <p:ext uri="{BB962C8B-B14F-4D97-AF65-F5344CB8AC3E}">
        <p14:creationId xmlns:p14="http://schemas.microsoft.com/office/powerpoint/2010/main" val="15814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4D2A5E0-44A9-4AB5-B247-640DCAC2C093}"/>
              </a:ext>
            </a:extLst>
          </p:cNvPr>
          <p:cNvSpPr>
            <a:spLocks noGrp="1"/>
          </p:cNvSpPr>
          <p:nvPr>
            <p:ph type="pic" sz="quarter" idx="10"/>
          </p:nvPr>
        </p:nvSpPr>
        <p:spPr>
          <a:xfrm>
            <a:off x="-3" y="1"/>
            <a:ext cx="12192001" cy="5901460"/>
          </a:xfrm>
          <a:prstGeom prst="rect">
            <a:avLst/>
          </a:prstGeom>
        </p:spPr>
        <p:txBody>
          <a:bodyPr/>
          <a:lstStyle/>
          <a:p>
            <a:endParaRPr lang="en-ZA" dirty="0"/>
          </a:p>
        </p:txBody>
      </p:sp>
      <p:sp>
        <p:nvSpPr>
          <p:cNvPr id="10" name="Colour Shader">
            <a:extLst>
              <a:ext uri="{FF2B5EF4-FFF2-40B4-BE49-F238E27FC236}">
                <a16:creationId xmlns:a16="http://schemas.microsoft.com/office/drawing/2014/main" id="{5156780D-377C-40A0-AD03-282EF951A410}"/>
              </a:ext>
            </a:extLst>
          </p:cNvPr>
          <p:cNvSpPr/>
          <p:nvPr userDrawn="1"/>
        </p:nvSpPr>
        <p:spPr>
          <a:xfrm>
            <a:off x="-3" y="-19051"/>
            <a:ext cx="12192000" cy="6877051"/>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 name="Logo Group">
            <a:extLst>
              <a:ext uri="{FF2B5EF4-FFF2-40B4-BE49-F238E27FC236}">
                <a16:creationId xmlns:a16="http://schemas.microsoft.com/office/drawing/2014/main" id="{439CDA01-F028-4D49-A63C-3B5E9054CC56}"/>
              </a:ext>
            </a:extLst>
          </p:cNvPr>
          <p:cNvGrpSpPr/>
          <p:nvPr userDrawn="1"/>
        </p:nvGrpSpPr>
        <p:grpSpPr>
          <a:xfrm>
            <a:off x="-177009" y="149520"/>
            <a:ext cx="12369007" cy="6974811"/>
            <a:chOff x="-177007" y="130469"/>
            <a:chExt cx="12369007" cy="6974811"/>
          </a:xfrm>
        </p:grpSpPr>
        <p:grpSp>
          <p:nvGrpSpPr>
            <p:cNvPr id="6" name="Full Name"/>
            <p:cNvGrpSpPr/>
            <p:nvPr userDrawn="1"/>
          </p:nvGrpSpPr>
          <p:grpSpPr>
            <a:xfrm>
              <a:off x="-177007" y="5901460"/>
              <a:ext cx="12369007" cy="1203820"/>
              <a:chOff x="-177007" y="5654180"/>
              <a:chExt cx="12369007" cy="1203820"/>
            </a:xfrm>
          </p:grpSpPr>
          <p:pic>
            <p:nvPicPr>
              <p:cNvPr id="7" name="Picture 6"/>
              <p:cNvPicPr>
                <a:picLocks noChangeAspect="1"/>
              </p:cNvPicPr>
              <p:nvPr/>
            </p:nvPicPr>
            <p:blipFill rotWithShape="1">
              <a:blip r:embed="rId2"/>
              <a:srcRect t="22604" b="37228"/>
              <a:stretch/>
            </p:blipFill>
            <p:spPr>
              <a:xfrm>
                <a:off x="0" y="5654180"/>
                <a:ext cx="12192000" cy="12038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07" y="6130904"/>
                <a:ext cx="4723164" cy="268138"/>
              </a:xfrm>
              <a:prstGeom prst="rect">
                <a:avLst/>
              </a:prstGeom>
            </p:spPr>
          </p:pic>
        </p:grpSp>
        <p:pic>
          <p:nvPicPr>
            <p:cNvPr id="5" nam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50" y="130469"/>
              <a:ext cx="1460317" cy="1703704"/>
            </a:xfrm>
            <a:prstGeom prst="rect">
              <a:avLst/>
            </a:prstGeom>
          </p:spPr>
        </p:pic>
      </p:grpSp>
      <p:sp>
        <p:nvSpPr>
          <p:cNvPr id="15" name="Line">
            <a:extLst>
              <a:ext uri="{FF2B5EF4-FFF2-40B4-BE49-F238E27FC236}">
                <a16:creationId xmlns:a16="http://schemas.microsoft.com/office/drawing/2014/main" id="{746B74E1-5BA0-434B-B599-E1DCC066F08B}"/>
              </a:ext>
            </a:extLst>
          </p:cNvPr>
          <p:cNvSpPr/>
          <p:nvPr userDrawn="1"/>
        </p:nvSpPr>
        <p:spPr>
          <a:xfrm>
            <a:off x="1055688" y="2669044"/>
            <a:ext cx="60048" cy="26713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Sub-Header">
            <a:extLst>
              <a:ext uri="{FF2B5EF4-FFF2-40B4-BE49-F238E27FC236}">
                <a16:creationId xmlns:a16="http://schemas.microsoft.com/office/drawing/2014/main" id="{5E74986E-E71B-49FE-B9BB-21ACB43918A3}"/>
              </a:ext>
            </a:extLst>
          </p:cNvPr>
          <p:cNvSpPr>
            <a:spLocks noGrp="1"/>
          </p:cNvSpPr>
          <p:nvPr>
            <p:ph type="body" sz="quarter" idx="11" hasCustomPrompt="1"/>
          </p:nvPr>
        </p:nvSpPr>
        <p:spPr>
          <a:xfrm>
            <a:off x="1420814" y="2669046"/>
            <a:ext cx="4916487" cy="604583"/>
          </a:xfrm>
          <a:prstGeom prst="rect">
            <a:avLst/>
          </a:prstGeom>
        </p:spPr>
        <p:txBody>
          <a:bodyPr/>
          <a:lstStyle>
            <a:lvl1pPr marL="0" indent="0">
              <a:buNone/>
              <a:defRPr sz="5400" b="1">
                <a:solidFill>
                  <a:schemeClr val="bg1"/>
                </a:solidFill>
              </a:defRPr>
            </a:lvl1pPr>
          </a:lstStyle>
          <a:p>
            <a:pPr lvl="0"/>
            <a:r>
              <a:rPr lang="en-US" dirty="0"/>
              <a:t>Header</a:t>
            </a:r>
            <a:endParaRPr lang="en-ZA" dirty="0"/>
          </a:p>
        </p:txBody>
      </p:sp>
      <p:sp>
        <p:nvSpPr>
          <p:cNvPr id="19" name="Header">
            <a:extLst>
              <a:ext uri="{FF2B5EF4-FFF2-40B4-BE49-F238E27FC236}">
                <a16:creationId xmlns:a16="http://schemas.microsoft.com/office/drawing/2014/main" id="{CF0B907F-E03A-4929-92E9-30A0F51559DB}"/>
              </a:ext>
            </a:extLst>
          </p:cNvPr>
          <p:cNvSpPr>
            <a:spLocks noGrp="1"/>
          </p:cNvSpPr>
          <p:nvPr>
            <p:ph type="body" sz="quarter" idx="12" hasCustomPrompt="1"/>
          </p:nvPr>
        </p:nvSpPr>
        <p:spPr>
          <a:xfrm>
            <a:off x="1420814" y="3392306"/>
            <a:ext cx="4916487" cy="464383"/>
          </a:xfrm>
          <a:prstGeom prst="rect">
            <a:avLst/>
          </a:prstGeom>
        </p:spPr>
        <p:txBody>
          <a:bodyPr/>
          <a:lstStyle>
            <a:lvl1pPr marL="0" indent="0">
              <a:buNone/>
              <a:defRPr sz="2800" b="0">
                <a:solidFill>
                  <a:schemeClr val="bg1"/>
                </a:solidFill>
                <a:latin typeface="+mn-lt"/>
              </a:defRPr>
            </a:lvl1pPr>
          </a:lstStyle>
          <a:p>
            <a:pPr lvl="0"/>
            <a:r>
              <a:rPr lang="en-US" dirty="0"/>
              <a:t>Sub-Header</a:t>
            </a:r>
            <a:endParaRPr lang="en-ZA" dirty="0"/>
          </a:p>
        </p:txBody>
      </p:sp>
      <p:sp>
        <p:nvSpPr>
          <p:cNvPr id="20" name="Header">
            <a:extLst>
              <a:ext uri="{FF2B5EF4-FFF2-40B4-BE49-F238E27FC236}">
                <a16:creationId xmlns:a16="http://schemas.microsoft.com/office/drawing/2014/main" id="{3F4BD6C0-0C82-41D5-8F0A-FCFDE4119A20}"/>
              </a:ext>
            </a:extLst>
          </p:cNvPr>
          <p:cNvSpPr>
            <a:spLocks noGrp="1"/>
          </p:cNvSpPr>
          <p:nvPr>
            <p:ph type="body" sz="quarter" idx="13" hasCustomPrompt="1"/>
          </p:nvPr>
        </p:nvSpPr>
        <p:spPr>
          <a:xfrm>
            <a:off x="1420812" y="4360314"/>
            <a:ext cx="2126845" cy="464383"/>
          </a:xfrm>
          <a:prstGeom prst="rect">
            <a:avLst/>
          </a:prstGeom>
        </p:spPr>
        <p:txBody>
          <a:bodyPr/>
          <a:lstStyle>
            <a:lvl1pPr marL="0" indent="0">
              <a:buNone/>
              <a:defRPr sz="2000" b="0">
                <a:solidFill>
                  <a:schemeClr val="bg1"/>
                </a:solidFill>
                <a:latin typeface="+mn-lt"/>
              </a:defRPr>
            </a:lvl1pPr>
          </a:lstStyle>
          <a:p>
            <a:pPr lvl="0"/>
            <a:r>
              <a:rPr lang="en-US" dirty="0"/>
              <a:t>Presentation By</a:t>
            </a:r>
            <a:endParaRPr lang="en-ZA" dirty="0"/>
          </a:p>
        </p:txBody>
      </p:sp>
      <p:sp>
        <p:nvSpPr>
          <p:cNvPr id="21" name="Header">
            <a:extLst>
              <a:ext uri="{FF2B5EF4-FFF2-40B4-BE49-F238E27FC236}">
                <a16:creationId xmlns:a16="http://schemas.microsoft.com/office/drawing/2014/main" id="{089C3809-AE93-4A2C-B4B0-4919AE3A563A}"/>
              </a:ext>
            </a:extLst>
          </p:cNvPr>
          <p:cNvSpPr>
            <a:spLocks noGrp="1"/>
          </p:cNvSpPr>
          <p:nvPr>
            <p:ph type="body" sz="quarter" idx="14" hasCustomPrompt="1"/>
          </p:nvPr>
        </p:nvSpPr>
        <p:spPr>
          <a:xfrm>
            <a:off x="1420812" y="4824411"/>
            <a:ext cx="2126845" cy="464383"/>
          </a:xfrm>
          <a:prstGeom prst="rect">
            <a:avLst/>
          </a:prstGeom>
        </p:spPr>
        <p:txBody>
          <a:bodyPr/>
          <a:lstStyle>
            <a:lvl1pPr marL="0" indent="0">
              <a:buNone/>
              <a:defRPr sz="1400" b="0">
                <a:solidFill>
                  <a:schemeClr val="bg1"/>
                </a:solidFill>
                <a:latin typeface="+mn-lt"/>
              </a:defRPr>
            </a:lvl1pPr>
          </a:lstStyle>
          <a:p>
            <a:pPr lvl="0"/>
            <a:r>
              <a:rPr lang="en-US" dirty="0"/>
              <a:t>Date Here</a:t>
            </a:r>
            <a:endParaRPr lang="en-ZA" dirty="0"/>
          </a:p>
        </p:txBody>
      </p:sp>
      <p:pic>
        <p:nvPicPr>
          <p:cNvPr id="22" name="Full Logo Name">
            <a:extLst>
              <a:ext uri="{FF2B5EF4-FFF2-40B4-BE49-F238E27FC236}">
                <a16:creationId xmlns:a16="http://schemas.microsoft.com/office/drawing/2014/main" id="{986B9822-B069-44D0-AB0B-2936BBBF31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0876" y="279927"/>
            <a:ext cx="4131013" cy="234520"/>
          </a:xfrm>
          <a:prstGeom prst="rect">
            <a:avLst/>
          </a:prstGeom>
        </p:spPr>
      </p:pic>
    </p:spTree>
    <p:extLst>
      <p:ext uri="{BB962C8B-B14F-4D97-AF65-F5344CB8AC3E}">
        <p14:creationId xmlns:p14="http://schemas.microsoft.com/office/powerpoint/2010/main" val="172871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Slid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7165D05-FF74-B1D3-63CE-16EDE4D15CFC}"/>
              </a:ext>
            </a:extLst>
          </p:cNvPr>
          <p:cNvSpPr/>
          <p:nvPr userDrawn="1"/>
        </p:nvSpPr>
        <p:spPr>
          <a:xfrm>
            <a:off x="0" y="0"/>
            <a:ext cx="49025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 name="Full Logo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29" name="Master Header">
            <a:extLst>
              <a:ext uri="{FF2B5EF4-FFF2-40B4-BE49-F238E27FC236}">
                <a16:creationId xmlns:a16="http://schemas.microsoft.com/office/drawing/2014/main" id="{50DD0403-297A-4B34-A298-47BBC75A06AD}"/>
              </a:ext>
            </a:extLst>
          </p:cNvPr>
          <p:cNvSpPr>
            <a:spLocks noGrp="1"/>
          </p:cNvSpPr>
          <p:nvPr>
            <p:ph type="title" hasCustomPrompt="1"/>
          </p:nvPr>
        </p:nvSpPr>
        <p:spPr>
          <a:xfrm>
            <a:off x="611909" y="2299341"/>
            <a:ext cx="3640603" cy="1644699"/>
          </a:xfrm>
          <a:prstGeom prst="rect">
            <a:avLst/>
          </a:prstGeom>
        </p:spPr>
        <p:txBody>
          <a:bodyPr/>
          <a:lstStyle>
            <a:lvl1pPr>
              <a:defRPr sz="5400" b="1">
                <a:ln>
                  <a:noFill/>
                </a:ln>
                <a:solidFill>
                  <a:schemeClr val="bg1"/>
                </a:solidFill>
              </a:defRPr>
            </a:lvl1pPr>
          </a:lstStyle>
          <a:p>
            <a:r>
              <a:rPr lang="en-US" dirty="0"/>
              <a:t>Corporate</a:t>
            </a:r>
            <a:br>
              <a:rPr lang="en-US" dirty="0"/>
            </a:br>
            <a:r>
              <a:rPr lang="en-US" dirty="0"/>
              <a:t>History</a:t>
            </a:r>
            <a:endParaRPr lang="en-ZA" dirty="0"/>
          </a:p>
        </p:txBody>
      </p:sp>
      <p:sp>
        <p:nvSpPr>
          <p:cNvPr id="30" name="Sub-Header">
            <a:extLst>
              <a:ext uri="{FF2B5EF4-FFF2-40B4-BE49-F238E27FC236}">
                <a16:creationId xmlns:a16="http://schemas.microsoft.com/office/drawing/2014/main" id="{E9D5EFA5-77D0-4907-8CBD-A0261237FE2B}"/>
              </a:ext>
            </a:extLst>
          </p:cNvPr>
          <p:cNvSpPr>
            <a:spLocks noGrp="1"/>
          </p:cNvSpPr>
          <p:nvPr>
            <p:ph type="body" sz="quarter" idx="13" hasCustomPrompt="1"/>
          </p:nvPr>
        </p:nvSpPr>
        <p:spPr>
          <a:xfrm>
            <a:off x="6553194" y="826755"/>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2" name="Body Copy Holder">
            <a:extLst>
              <a:ext uri="{FF2B5EF4-FFF2-40B4-BE49-F238E27FC236}">
                <a16:creationId xmlns:a16="http://schemas.microsoft.com/office/drawing/2014/main" id="{A842D4C4-24C1-4D1E-ABF2-F87D058E30FD}"/>
              </a:ext>
            </a:extLst>
          </p:cNvPr>
          <p:cNvSpPr>
            <a:spLocks noGrp="1"/>
          </p:cNvSpPr>
          <p:nvPr>
            <p:ph type="body" sz="quarter" idx="15" hasCustomPrompt="1"/>
          </p:nvPr>
        </p:nvSpPr>
        <p:spPr>
          <a:xfrm>
            <a:off x="6544226" y="1381341"/>
            <a:ext cx="4925455" cy="203388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4" name="Straight Connector 33">
            <a:extLst>
              <a:ext uri="{FF2B5EF4-FFF2-40B4-BE49-F238E27FC236}">
                <a16:creationId xmlns:a16="http://schemas.microsoft.com/office/drawing/2014/main" id="{C7F38698-6D02-7AC8-97FC-B2AE2E58ACC4}"/>
              </a:ext>
            </a:extLst>
          </p:cNvPr>
          <p:cNvCxnSpPr>
            <a:cxnSpLocks/>
          </p:cNvCxnSpPr>
          <p:nvPr userDrawn="1"/>
        </p:nvCxnSpPr>
        <p:spPr>
          <a:xfrm>
            <a:off x="6114879" y="1381341"/>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Sub-Header">
            <a:extLst>
              <a:ext uri="{FF2B5EF4-FFF2-40B4-BE49-F238E27FC236}">
                <a16:creationId xmlns:a16="http://schemas.microsoft.com/office/drawing/2014/main" id="{2196F1AA-6224-A705-694D-CB0EC9B3813F}"/>
              </a:ext>
            </a:extLst>
          </p:cNvPr>
          <p:cNvSpPr>
            <a:spLocks noGrp="1"/>
          </p:cNvSpPr>
          <p:nvPr>
            <p:ph type="body" sz="quarter" idx="16" hasCustomPrompt="1"/>
          </p:nvPr>
        </p:nvSpPr>
        <p:spPr>
          <a:xfrm>
            <a:off x="6542177" y="364707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7" name="Body Copy Holder">
            <a:extLst>
              <a:ext uri="{FF2B5EF4-FFF2-40B4-BE49-F238E27FC236}">
                <a16:creationId xmlns:a16="http://schemas.microsoft.com/office/drawing/2014/main" id="{C8CA8A19-96EF-79A9-88E8-7ABF08A5A633}"/>
              </a:ext>
            </a:extLst>
          </p:cNvPr>
          <p:cNvSpPr>
            <a:spLocks noGrp="1"/>
          </p:cNvSpPr>
          <p:nvPr>
            <p:ph type="body" sz="quarter" idx="17" hasCustomPrompt="1"/>
          </p:nvPr>
        </p:nvSpPr>
        <p:spPr>
          <a:xfrm>
            <a:off x="6542175" y="4201657"/>
            <a:ext cx="4925455" cy="203389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8" name="Straight Connector 37">
            <a:extLst>
              <a:ext uri="{FF2B5EF4-FFF2-40B4-BE49-F238E27FC236}">
                <a16:creationId xmlns:a16="http://schemas.microsoft.com/office/drawing/2014/main" id="{C1B53036-E228-D88A-5457-2264145298E1}"/>
              </a:ext>
            </a:extLst>
          </p:cNvPr>
          <p:cNvCxnSpPr>
            <a:cxnSpLocks/>
          </p:cNvCxnSpPr>
          <p:nvPr userDrawn="1"/>
        </p:nvCxnSpPr>
        <p:spPr>
          <a:xfrm>
            <a:off x="6114879" y="4201657"/>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8ECAB46-EE12-216B-DD90-CAC615AB8841}"/>
              </a:ext>
            </a:extLst>
          </p:cNvPr>
          <p:cNvSpPr/>
          <p:nvPr userDrawn="1"/>
        </p:nvSpPr>
        <p:spPr>
          <a:xfrm>
            <a:off x="5852320" y="772933"/>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Oval 39">
            <a:extLst>
              <a:ext uri="{FF2B5EF4-FFF2-40B4-BE49-F238E27FC236}">
                <a16:creationId xmlns:a16="http://schemas.microsoft.com/office/drawing/2014/main" id="{15E7936D-5B42-6D2E-7AEE-1D55EBD75DAF}"/>
              </a:ext>
            </a:extLst>
          </p:cNvPr>
          <p:cNvSpPr/>
          <p:nvPr userDrawn="1"/>
        </p:nvSpPr>
        <p:spPr>
          <a:xfrm>
            <a:off x="5852019" y="3593252"/>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TextBox 40">
            <a:extLst>
              <a:ext uri="{FF2B5EF4-FFF2-40B4-BE49-F238E27FC236}">
                <a16:creationId xmlns:a16="http://schemas.microsoft.com/office/drawing/2014/main" id="{8D0328A9-863E-17EE-4D90-438FB893BAD4}"/>
              </a:ext>
            </a:extLst>
          </p:cNvPr>
          <p:cNvSpPr txBox="1"/>
          <p:nvPr userDrawn="1"/>
        </p:nvSpPr>
        <p:spPr>
          <a:xfrm>
            <a:off x="5907104" y="848788"/>
            <a:ext cx="525723" cy="230832"/>
          </a:xfrm>
          <a:prstGeom prst="rect">
            <a:avLst/>
          </a:prstGeom>
          <a:noFill/>
        </p:spPr>
        <p:txBody>
          <a:bodyPr wrap="square" rtlCol="0">
            <a:spAutoFit/>
          </a:bodyPr>
          <a:lstStyle/>
          <a:p>
            <a:r>
              <a:rPr lang="en-US" sz="900" b="1" dirty="0">
                <a:solidFill>
                  <a:schemeClr val="bg1"/>
                </a:solidFill>
              </a:rPr>
              <a:t>01</a:t>
            </a:r>
          </a:p>
        </p:txBody>
      </p:sp>
      <p:sp>
        <p:nvSpPr>
          <p:cNvPr id="43" name="TextBox 42">
            <a:extLst>
              <a:ext uri="{FF2B5EF4-FFF2-40B4-BE49-F238E27FC236}">
                <a16:creationId xmlns:a16="http://schemas.microsoft.com/office/drawing/2014/main" id="{77135B87-BF7A-06DE-5E9A-45833AD6FC62}"/>
              </a:ext>
            </a:extLst>
          </p:cNvPr>
          <p:cNvSpPr txBox="1"/>
          <p:nvPr userDrawn="1"/>
        </p:nvSpPr>
        <p:spPr>
          <a:xfrm>
            <a:off x="5895267" y="3671447"/>
            <a:ext cx="525723" cy="230832"/>
          </a:xfrm>
          <a:prstGeom prst="rect">
            <a:avLst/>
          </a:prstGeom>
          <a:noFill/>
        </p:spPr>
        <p:txBody>
          <a:bodyPr wrap="square" rtlCol="0">
            <a:spAutoFit/>
          </a:bodyPr>
          <a:lstStyle/>
          <a:p>
            <a:r>
              <a:rPr lang="en-US" sz="900" b="1" dirty="0">
                <a:solidFill>
                  <a:schemeClr val="bg1"/>
                </a:solidFill>
              </a:rPr>
              <a:t>02</a:t>
            </a:r>
          </a:p>
        </p:txBody>
      </p:sp>
    </p:spTree>
    <p:extLst>
      <p:ext uri="{BB962C8B-B14F-4D97-AF65-F5344CB8AC3E}">
        <p14:creationId xmlns:p14="http://schemas.microsoft.com/office/powerpoint/2010/main" val="143724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ain Slide 1">
    <p:spTree>
      <p:nvGrpSpPr>
        <p:cNvPr id="1" name=""/>
        <p:cNvGrpSpPr/>
        <p:nvPr/>
      </p:nvGrpSpPr>
      <p:grpSpPr>
        <a:xfrm>
          <a:off x="0" y="0"/>
          <a:ext cx="0" cy="0"/>
          <a:chOff x="0" y="0"/>
          <a:chExt cx="0" cy="0"/>
        </a:xfrm>
      </p:grpSpPr>
      <p:pic>
        <p:nvPicPr>
          <p:cNvPr id="2" name="Full Logo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30" name="Sub-Header">
            <a:extLst>
              <a:ext uri="{FF2B5EF4-FFF2-40B4-BE49-F238E27FC236}">
                <a16:creationId xmlns:a16="http://schemas.microsoft.com/office/drawing/2014/main" id="{E9D5EFA5-77D0-4907-8CBD-A0261237FE2B}"/>
              </a:ext>
            </a:extLst>
          </p:cNvPr>
          <p:cNvSpPr>
            <a:spLocks noGrp="1"/>
          </p:cNvSpPr>
          <p:nvPr>
            <p:ph type="body" sz="quarter" idx="13" hasCustomPrompt="1"/>
          </p:nvPr>
        </p:nvSpPr>
        <p:spPr>
          <a:xfrm>
            <a:off x="6861670" y="573364"/>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2" name="Body Copy Holder">
            <a:extLst>
              <a:ext uri="{FF2B5EF4-FFF2-40B4-BE49-F238E27FC236}">
                <a16:creationId xmlns:a16="http://schemas.microsoft.com/office/drawing/2014/main" id="{A842D4C4-24C1-4D1E-ABF2-F87D058E30FD}"/>
              </a:ext>
            </a:extLst>
          </p:cNvPr>
          <p:cNvSpPr>
            <a:spLocks noGrp="1"/>
          </p:cNvSpPr>
          <p:nvPr>
            <p:ph type="body" sz="quarter" idx="15" hasCustomPrompt="1"/>
          </p:nvPr>
        </p:nvSpPr>
        <p:spPr>
          <a:xfrm>
            <a:off x="6852702" y="1127950"/>
            <a:ext cx="4925455" cy="203388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4" name="Straight Connector 33">
            <a:extLst>
              <a:ext uri="{FF2B5EF4-FFF2-40B4-BE49-F238E27FC236}">
                <a16:creationId xmlns:a16="http://schemas.microsoft.com/office/drawing/2014/main" id="{C7F38698-6D02-7AC8-97FC-B2AE2E58ACC4}"/>
              </a:ext>
            </a:extLst>
          </p:cNvPr>
          <p:cNvCxnSpPr>
            <a:cxnSpLocks/>
          </p:cNvCxnSpPr>
          <p:nvPr userDrawn="1"/>
        </p:nvCxnSpPr>
        <p:spPr>
          <a:xfrm>
            <a:off x="6423355" y="1127949"/>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Sub-Header">
            <a:extLst>
              <a:ext uri="{FF2B5EF4-FFF2-40B4-BE49-F238E27FC236}">
                <a16:creationId xmlns:a16="http://schemas.microsoft.com/office/drawing/2014/main" id="{2196F1AA-6224-A705-694D-CB0EC9B3813F}"/>
              </a:ext>
            </a:extLst>
          </p:cNvPr>
          <p:cNvSpPr>
            <a:spLocks noGrp="1"/>
          </p:cNvSpPr>
          <p:nvPr>
            <p:ph type="body" sz="quarter" idx="16" hasCustomPrompt="1"/>
          </p:nvPr>
        </p:nvSpPr>
        <p:spPr>
          <a:xfrm>
            <a:off x="6850651" y="339368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37" name="Body Copy Holder">
            <a:extLst>
              <a:ext uri="{FF2B5EF4-FFF2-40B4-BE49-F238E27FC236}">
                <a16:creationId xmlns:a16="http://schemas.microsoft.com/office/drawing/2014/main" id="{C8CA8A19-96EF-79A9-88E8-7ABF08A5A633}"/>
              </a:ext>
            </a:extLst>
          </p:cNvPr>
          <p:cNvSpPr>
            <a:spLocks noGrp="1"/>
          </p:cNvSpPr>
          <p:nvPr>
            <p:ph type="body" sz="quarter" idx="17" hasCustomPrompt="1"/>
          </p:nvPr>
        </p:nvSpPr>
        <p:spPr>
          <a:xfrm>
            <a:off x="6850650" y="3948267"/>
            <a:ext cx="4925455" cy="203389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38" name="Straight Connector 37">
            <a:extLst>
              <a:ext uri="{FF2B5EF4-FFF2-40B4-BE49-F238E27FC236}">
                <a16:creationId xmlns:a16="http://schemas.microsoft.com/office/drawing/2014/main" id="{C1B53036-E228-D88A-5457-2264145298E1}"/>
              </a:ext>
            </a:extLst>
          </p:cNvPr>
          <p:cNvCxnSpPr>
            <a:cxnSpLocks/>
          </p:cNvCxnSpPr>
          <p:nvPr userDrawn="1"/>
        </p:nvCxnSpPr>
        <p:spPr>
          <a:xfrm>
            <a:off x="6423355" y="3948267"/>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8ECAB46-EE12-216B-DD90-CAC615AB8841}"/>
              </a:ext>
            </a:extLst>
          </p:cNvPr>
          <p:cNvSpPr/>
          <p:nvPr userDrawn="1"/>
        </p:nvSpPr>
        <p:spPr>
          <a:xfrm>
            <a:off x="6160794" y="519543"/>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Oval 39">
            <a:extLst>
              <a:ext uri="{FF2B5EF4-FFF2-40B4-BE49-F238E27FC236}">
                <a16:creationId xmlns:a16="http://schemas.microsoft.com/office/drawing/2014/main" id="{15E7936D-5B42-6D2E-7AEE-1D55EBD75DAF}"/>
              </a:ext>
            </a:extLst>
          </p:cNvPr>
          <p:cNvSpPr/>
          <p:nvPr userDrawn="1"/>
        </p:nvSpPr>
        <p:spPr>
          <a:xfrm>
            <a:off x="6160493" y="3339861"/>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TextBox 40">
            <a:extLst>
              <a:ext uri="{FF2B5EF4-FFF2-40B4-BE49-F238E27FC236}">
                <a16:creationId xmlns:a16="http://schemas.microsoft.com/office/drawing/2014/main" id="{8D0328A9-863E-17EE-4D90-438FB893BAD4}"/>
              </a:ext>
            </a:extLst>
          </p:cNvPr>
          <p:cNvSpPr txBox="1"/>
          <p:nvPr userDrawn="1"/>
        </p:nvSpPr>
        <p:spPr>
          <a:xfrm>
            <a:off x="6215579" y="595397"/>
            <a:ext cx="525723" cy="230832"/>
          </a:xfrm>
          <a:prstGeom prst="rect">
            <a:avLst/>
          </a:prstGeom>
          <a:noFill/>
        </p:spPr>
        <p:txBody>
          <a:bodyPr wrap="square" rtlCol="0">
            <a:spAutoFit/>
          </a:bodyPr>
          <a:lstStyle/>
          <a:p>
            <a:r>
              <a:rPr lang="en-US" sz="900" b="1" dirty="0">
                <a:solidFill>
                  <a:schemeClr val="bg1"/>
                </a:solidFill>
              </a:rPr>
              <a:t>03</a:t>
            </a:r>
          </a:p>
        </p:txBody>
      </p:sp>
      <p:sp>
        <p:nvSpPr>
          <p:cNvPr id="43" name="TextBox 42">
            <a:extLst>
              <a:ext uri="{FF2B5EF4-FFF2-40B4-BE49-F238E27FC236}">
                <a16:creationId xmlns:a16="http://schemas.microsoft.com/office/drawing/2014/main" id="{77135B87-BF7A-06DE-5E9A-45833AD6FC62}"/>
              </a:ext>
            </a:extLst>
          </p:cNvPr>
          <p:cNvSpPr txBox="1"/>
          <p:nvPr userDrawn="1"/>
        </p:nvSpPr>
        <p:spPr>
          <a:xfrm>
            <a:off x="6203741" y="3418056"/>
            <a:ext cx="525723" cy="230832"/>
          </a:xfrm>
          <a:prstGeom prst="rect">
            <a:avLst/>
          </a:prstGeom>
          <a:noFill/>
        </p:spPr>
        <p:txBody>
          <a:bodyPr wrap="square" rtlCol="0">
            <a:spAutoFit/>
          </a:bodyPr>
          <a:lstStyle/>
          <a:p>
            <a:r>
              <a:rPr lang="en-US" sz="900" b="1" dirty="0">
                <a:solidFill>
                  <a:schemeClr val="bg1"/>
                </a:solidFill>
              </a:rPr>
              <a:t>03</a:t>
            </a:r>
          </a:p>
        </p:txBody>
      </p:sp>
      <p:sp>
        <p:nvSpPr>
          <p:cNvPr id="3" name="Sub-Header">
            <a:extLst>
              <a:ext uri="{FF2B5EF4-FFF2-40B4-BE49-F238E27FC236}">
                <a16:creationId xmlns:a16="http://schemas.microsoft.com/office/drawing/2014/main" id="{8F59BA33-E133-5ED3-9002-2E91DB1D73F0}"/>
              </a:ext>
            </a:extLst>
          </p:cNvPr>
          <p:cNvSpPr>
            <a:spLocks noGrp="1"/>
          </p:cNvSpPr>
          <p:nvPr>
            <p:ph type="body" sz="quarter" idx="18" hasCustomPrompt="1"/>
          </p:nvPr>
        </p:nvSpPr>
        <p:spPr>
          <a:xfrm>
            <a:off x="1033746" y="60641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4" name="Body Copy Holder">
            <a:extLst>
              <a:ext uri="{FF2B5EF4-FFF2-40B4-BE49-F238E27FC236}">
                <a16:creationId xmlns:a16="http://schemas.microsoft.com/office/drawing/2014/main" id="{674426A1-A501-78B7-E6D6-002AC62BF37F}"/>
              </a:ext>
            </a:extLst>
          </p:cNvPr>
          <p:cNvSpPr>
            <a:spLocks noGrp="1"/>
          </p:cNvSpPr>
          <p:nvPr>
            <p:ph type="body" sz="quarter" idx="19" hasCustomPrompt="1"/>
          </p:nvPr>
        </p:nvSpPr>
        <p:spPr>
          <a:xfrm>
            <a:off x="1024778" y="1161000"/>
            <a:ext cx="4925455" cy="203388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5" name="Straight Connector 4">
            <a:extLst>
              <a:ext uri="{FF2B5EF4-FFF2-40B4-BE49-F238E27FC236}">
                <a16:creationId xmlns:a16="http://schemas.microsoft.com/office/drawing/2014/main" id="{B3621B1F-CCB8-369C-2CBC-AA48C4E458B4}"/>
              </a:ext>
            </a:extLst>
          </p:cNvPr>
          <p:cNvCxnSpPr>
            <a:cxnSpLocks/>
          </p:cNvCxnSpPr>
          <p:nvPr userDrawn="1"/>
        </p:nvCxnSpPr>
        <p:spPr>
          <a:xfrm>
            <a:off x="595431" y="1161000"/>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ub-Header">
            <a:extLst>
              <a:ext uri="{FF2B5EF4-FFF2-40B4-BE49-F238E27FC236}">
                <a16:creationId xmlns:a16="http://schemas.microsoft.com/office/drawing/2014/main" id="{688411BA-18E7-0F9E-35C8-7B9F35313A88}"/>
              </a:ext>
            </a:extLst>
          </p:cNvPr>
          <p:cNvSpPr>
            <a:spLocks noGrp="1"/>
          </p:cNvSpPr>
          <p:nvPr>
            <p:ph type="body" sz="quarter" idx="20" hasCustomPrompt="1"/>
          </p:nvPr>
        </p:nvSpPr>
        <p:spPr>
          <a:xfrm>
            <a:off x="1022729" y="3426733"/>
            <a:ext cx="4916487" cy="418083"/>
          </a:xfrm>
          <a:prstGeom prst="rect">
            <a:avLst/>
          </a:prstGeom>
        </p:spPr>
        <p:txBody>
          <a:bodyPr/>
          <a:lstStyle>
            <a:lvl1pPr marL="0" indent="0">
              <a:buNone/>
              <a:defRPr sz="2000" b="0">
                <a:solidFill>
                  <a:srgbClr val="DD5E12"/>
                </a:solidFill>
              </a:defRPr>
            </a:lvl1pPr>
          </a:lstStyle>
          <a:p>
            <a:pPr lvl="0"/>
            <a:r>
              <a:rPr lang="en-US" dirty="0"/>
              <a:t>Placeholder</a:t>
            </a:r>
            <a:endParaRPr lang="en-ZA" dirty="0"/>
          </a:p>
        </p:txBody>
      </p:sp>
      <p:sp>
        <p:nvSpPr>
          <p:cNvPr id="7" name="Body Copy Holder">
            <a:extLst>
              <a:ext uri="{FF2B5EF4-FFF2-40B4-BE49-F238E27FC236}">
                <a16:creationId xmlns:a16="http://schemas.microsoft.com/office/drawing/2014/main" id="{BA8CF98E-700A-248D-1189-D088B3848352}"/>
              </a:ext>
            </a:extLst>
          </p:cNvPr>
          <p:cNvSpPr>
            <a:spLocks noGrp="1"/>
          </p:cNvSpPr>
          <p:nvPr>
            <p:ph type="body" sz="quarter" idx="21" hasCustomPrompt="1"/>
          </p:nvPr>
        </p:nvSpPr>
        <p:spPr>
          <a:xfrm>
            <a:off x="1022727" y="3981317"/>
            <a:ext cx="4925455" cy="203389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cxnSp>
        <p:nvCxnSpPr>
          <p:cNvPr id="8" name="Straight Connector 7">
            <a:extLst>
              <a:ext uri="{FF2B5EF4-FFF2-40B4-BE49-F238E27FC236}">
                <a16:creationId xmlns:a16="http://schemas.microsoft.com/office/drawing/2014/main" id="{5AE8040E-2B3A-9A47-B3D2-32E9AC8EF3A0}"/>
              </a:ext>
            </a:extLst>
          </p:cNvPr>
          <p:cNvCxnSpPr>
            <a:cxnSpLocks/>
          </p:cNvCxnSpPr>
          <p:nvPr userDrawn="1"/>
        </p:nvCxnSpPr>
        <p:spPr>
          <a:xfrm>
            <a:off x="595431" y="3981317"/>
            <a:ext cx="0" cy="2079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D2378B0-A818-7663-B226-D4C14DC68482}"/>
              </a:ext>
            </a:extLst>
          </p:cNvPr>
          <p:cNvSpPr/>
          <p:nvPr userDrawn="1"/>
        </p:nvSpPr>
        <p:spPr>
          <a:xfrm>
            <a:off x="332872" y="552593"/>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4F167B52-1D9B-EECF-E7F2-3163576469BB}"/>
              </a:ext>
            </a:extLst>
          </p:cNvPr>
          <p:cNvSpPr/>
          <p:nvPr userDrawn="1"/>
        </p:nvSpPr>
        <p:spPr>
          <a:xfrm>
            <a:off x="332571" y="3372912"/>
            <a:ext cx="525723" cy="5257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Box 10">
            <a:extLst>
              <a:ext uri="{FF2B5EF4-FFF2-40B4-BE49-F238E27FC236}">
                <a16:creationId xmlns:a16="http://schemas.microsoft.com/office/drawing/2014/main" id="{1F24D01E-09BE-97C6-048C-9A8730A421B4}"/>
              </a:ext>
            </a:extLst>
          </p:cNvPr>
          <p:cNvSpPr txBox="1"/>
          <p:nvPr userDrawn="1"/>
        </p:nvSpPr>
        <p:spPr>
          <a:xfrm>
            <a:off x="387656" y="628447"/>
            <a:ext cx="525723" cy="230832"/>
          </a:xfrm>
          <a:prstGeom prst="rect">
            <a:avLst/>
          </a:prstGeom>
          <a:noFill/>
        </p:spPr>
        <p:txBody>
          <a:bodyPr wrap="square" rtlCol="0">
            <a:spAutoFit/>
          </a:bodyPr>
          <a:lstStyle/>
          <a:p>
            <a:r>
              <a:rPr lang="en-US" sz="900" b="1" dirty="0">
                <a:solidFill>
                  <a:schemeClr val="bg1"/>
                </a:solidFill>
              </a:rPr>
              <a:t>01</a:t>
            </a:r>
          </a:p>
        </p:txBody>
      </p:sp>
      <p:sp>
        <p:nvSpPr>
          <p:cNvPr id="12" name="TextBox 11">
            <a:extLst>
              <a:ext uri="{FF2B5EF4-FFF2-40B4-BE49-F238E27FC236}">
                <a16:creationId xmlns:a16="http://schemas.microsoft.com/office/drawing/2014/main" id="{2DDC99AF-8F7E-0EDD-1592-B929E35CE90B}"/>
              </a:ext>
            </a:extLst>
          </p:cNvPr>
          <p:cNvSpPr txBox="1"/>
          <p:nvPr userDrawn="1"/>
        </p:nvSpPr>
        <p:spPr>
          <a:xfrm>
            <a:off x="375819" y="3451107"/>
            <a:ext cx="525723" cy="230832"/>
          </a:xfrm>
          <a:prstGeom prst="rect">
            <a:avLst/>
          </a:prstGeom>
          <a:noFill/>
        </p:spPr>
        <p:txBody>
          <a:bodyPr wrap="square" rtlCol="0">
            <a:spAutoFit/>
          </a:bodyPr>
          <a:lstStyle/>
          <a:p>
            <a:r>
              <a:rPr lang="en-US" sz="900" b="1" dirty="0">
                <a:solidFill>
                  <a:schemeClr val="bg1"/>
                </a:solidFill>
              </a:rPr>
              <a:t>02</a:t>
            </a:r>
          </a:p>
        </p:txBody>
      </p:sp>
      <p:sp>
        <p:nvSpPr>
          <p:cNvPr id="13" name="Rectangle 12">
            <a:extLst>
              <a:ext uri="{FF2B5EF4-FFF2-40B4-BE49-F238E27FC236}">
                <a16:creationId xmlns:a16="http://schemas.microsoft.com/office/drawing/2014/main" id="{E0372E33-79EF-CBCE-3D10-B4A415368175}"/>
              </a:ext>
            </a:extLst>
          </p:cNvPr>
          <p:cNvSpPr/>
          <p:nvPr userDrawn="1"/>
        </p:nvSpPr>
        <p:spPr>
          <a:xfrm>
            <a:off x="0" y="6444869"/>
            <a:ext cx="12192000" cy="435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322971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Slide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pic>
        <p:nvPicPr>
          <p:cNvPr id="29" name="Picture 28">
            <a:extLst>
              <a:ext uri="{FF2B5EF4-FFF2-40B4-BE49-F238E27FC236}">
                <a16:creationId xmlns:a16="http://schemas.microsoft.com/office/drawing/2014/main" id="{1A03F14F-9452-4AA4-9F62-4985E8F838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sp>
        <p:nvSpPr>
          <p:cNvPr id="30" name="Master Header">
            <a:extLst>
              <a:ext uri="{FF2B5EF4-FFF2-40B4-BE49-F238E27FC236}">
                <a16:creationId xmlns:a16="http://schemas.microsoft.com/office/drawing/2014/main" id="{55572870-67E1-4637-BEF7-75039872B511}"/>
              </a:ext>
            </a:extLst>
          </p:cNvPr>
          <p:cNvSpPr>
            <a:spLocks noGrp="1"/>
          </p:cNvSpPr>
          <p:nvPr>
            <p:ph type="title" hasCustomPrompt="1"/>
          </p:nvPr>
        </p:nvSpPr>
        <p:spPr>
          <a:xfrm>
            <a:off x="550182" y="1340659"/>
            <a:ext cx="4916487" cy="575403"/>
          </a:xfrm>
          <a:prstGeom prst="rect">
            <a:avLst/>
          </a:prstGeom>
        </p:spPr>
        <p:txBody>
          <a:bodyPr/>
          <a:lstStyle>
            <a:lvl1pPr>
              <a:defRPr b="1"/>
            </a:lvl1pPr>
          </a:lstStyle>
          <a:p>
            <a:r>
              <a:rPr lang="en-US" dirty="0"/>
              <a:t>Master Title</a:t>
            </a:r>
            <a:endParaRPr lang="en-ZA" dirty="0"/>
          </a:p>
        </p:txBody>
      </p:sp>
      <p:sp>
        <p:nvSpPr>
          <p:cNvPr id="31" name="Sub-Header">
            <a:extLst>
              <a:ext uri="{FF2B5EF4-FFF2-40B4-BE49-F238E27FC236}">
                <a16:creationId xmlns:a16="http://schemas.microsoft.com/office/drawing/2014/main" id="{544F9B13-96BA-46B4-B689-C85F26243034}"/>
              </a:ext>
            </a:extLst>
          </p:cNvPr>
          <p:cNvSpPr>
            <a:spLocks noGrp="1"/>
          </p:cNvSpPr>
          <p:nvPr>
            <p:ph type="body" sz="quarter" idx="13" hasCustomPrompt="1"/>
          </p:nvPr>
        </p:nvSpPr>
        <p:spPr>
          <a:xfrm>
            <a:off x="550181" y="2013295"/>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32" name="Body Copy Holder">
            <a:extLst>
              <a:ext uri="{FF2B5EF4-FFF2-40B4-BE49-F238E27FC236}">
                <a16:creationId xmlns:a16="http://schemas.microsoft.com/office/drawing/2014/main" id="{5968CB43-0A3D-41F2-A16A-64F86984C48A}"/>
              </a:ext>
            </a:extLst>
          </p:cNvPr>
          <p:cNvSpPr>
            <a:spLocks noGrp="1"/>
          </p:cNvSpPr>
          <p:nvPr>
            <p:ph type="body" sz="quarter" idx="15" hasCustomPrompt="1"/>
          </p:nvPr>
        </p:nvSpPr>
        <p:spPr>
          <a:xfrm>
            <a:off x="550179" y="2809945"/>
            <a:ext cx="5391151" cy="320033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3" name="Body Copy Holder">
            <a:extLst>
              <a:ext uri="{FF2B5EF4-FFF2-40B4-BE49-F238E27FC236}">
                <a16:creationId xmlns:a16="http://schemas.microsoft.com/office/drawing/2014/main" id="{9C9BDF95-945B-4946-8D59-F34F31BA60B2}"/>
              </a:ext>
            </a:extLst>
          </p:cNvPr>
          <p:cNvSpPr>
            <a:spLocks noGrp="1"/>
          </p:cNvSpPr>
          <p:nvPr>
            <p:ph type="body" sz="quarter" idx="16" hasCustomPrompt="1"/>
          </p:nvPr>
        </p:nvSpPr>
        <p:spPr>
          <a:xfrm>
            <a:off x="6250674" y="2809944"/>
            <a:ext cx="5391151" cy="320033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3370760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mp; Text 7">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BEC6532-4724-4016-890A-D12B3269F22F}"/>
              </a:ext>
            </a:extLst>
          </p:cNvPr>
          <p:cNvSpPr>
            <a:spLocks noGrp="1"/>
          </p:cNvSpPr>
          <p:nvPr>
            <p:ph type="pic" sz="quarter" idx="10"/>
          </p:nvPr>
        </p:nvSpPr>
        <p:spPr>
          <a:xfrm>
            <a:off x="1066800" y="1646113"/>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6" name="Picture Placeholder 15">
            <a:extLst>
              <a:ext uri="{FF2B5EF4-FFF2-40B4-BE49-F238E27FC236}">
                <a16:creationId xmlns:a16="http://schemas.microsoft.com/office/drawing/2014/main" id="{664F8658-985B-4B62-ACC2-0B04FDCA845C}"/>
              </a:ext>
            </a:extLst>
          </p:cNvPr>
          <p:cNvSpPr>
            <a:spLocks noGrp="1"/>
          </p:cNvSpPr>
          <p:nvPr>
            <p:ph type="pic" sz="quarter" idx="11"/>
          </p:nvPr>
        </p:nvSpPr>
        <p:spPr>
          <a:xfrm>
            <a:off x="6407921" y="1646114"/>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7" name="Picture Placeholder 16">
            <a:extLst>
              <a:ext uri="{FF2B5EF4-FFF2-40B4-BE49-F238E27FC236}">
                <a16:creationId xmlns:a16="http://schemas.microsoft.com/office/drawing/2014/main" id="{8BA3DEF5-7B90-4A02-A9E7-440A0D40EA0D}"/>
              </a:ext>
            </a:extLst>
          </p:cNvPr>
          <p:cNvSpPr>
            <a:spLocks noGrp="1"/>
          </p:cNvSpPr>
          <p:nvPr>
            <p:ph type="pic" sz="quarter" idx="12"/>
          </p:nvPr>
        </p:nvSpPr>
        <p:spPr>
          <a:xfrm>
            <a:off x="1066800" y="4168487"/>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4" name="Picture Placeholder 13">
            <a:extLst>
              <a:ext uri="{FF2B5EF4-FFF2-40B4-BE49-F238E27FC236}">
                <a16:creationId xmlns:a16="http://schemas.microsoft.com/office/drawing/2014/main" id="{9DC9FBE4-EF72-4507-A3C4-5D01FA0BB689}"/>
              </a:ext>
            </a:extLst>
          </p:cNvPr>
          <p:cNvSpPr>
            <a:spLocks noGrp="1"/>
          </p:cNvSpPr>
          <p:nvPr>
            <p:ph type="pic" sz="quarter" idx="13"/>
          </p:nvPr>
        </p:nvSpPr>
        <p:spPr>
          <a:xfrm>
            <a:off x="6407921" y="4168487"/>
            <a:ext cx="2204291" cy="2086796"/>
          </a:xfrm>
          <a:custGeom>
            <a:avLst/>
            <a:gdLst>
              <a:gd name="connsiteX0" fmla="*/ 210641 w 2204291"/>
              <a:gd name="connsiteY0" fmla="*/ 0 h 2086796"/>
              <a:gd name="connsiteX1" fmla="*/ 1993650 w 2204291"/>
              <a:gd name="connsiteY1" fmla="*/ 0 h 2086796"/>
              <a:gd name="connsiteX2" fmla="*/ 2204291 w 2204291"/>
              <a:gd name="connsiteY2" fmla="*/ 210641 h 2086796"/>
              <a:gd name="connsiteX3" fmla="*/ 2204291 w 2204291"/>
              <a:gd name="connsiteY3" fmla="*/ 1876155 h 2086796"/>
              <a:gd name="connsiteX4" fmla="*/ 1993650 w 2204291"/>
              <a:gd name="connsiteY4" fmla="*/ 2086796 h 2086796"/>
              <a:gd name="connsiteX5" fmla="*/ 210641 w 2204291"/>
              <a:gd name="connsiteY5" fmla="*/ 2086796 h 2086796"/>
              <a:gd name="connsiteX6" fmla="*/ 0 w 2204291"/>
              <a:gd name="connsiteY6" fmla="*/ 1876155 h 2086796"/>
              <a:gd name="connsiteX7" fmla="*/ 0 w 2204291"/>
              <a:gd name="connsiteY7" fmla="*/ 210641 h 2086796"/>
              <a:gd name="connsiteX8" fmla="*/ 210641 w 2204291"/>
              <a:gd name="connsiteY8" fmla="*/ 0 h 20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91" h="2086796">
                <a:moveTo>
                  <a:pt x="210641" y="0"/>
                </a:moveTo>
                <a:lnTo>
                  <a:pt x="1993650" y="0"/>
                </a:lnTo>
                <a:cubicBezTo>
                  <a:pt x="2109984" y="0"/>
                  <a:pt x="2204291" y="94307"/>
                  <a:pt x="2204291" y="210641"/>
                </a:cubicBezTo>
                <a:lnTo>
                  <a:pt x="2204291" y="1876155"/>
                </a:lnTo>
                <a:cubicBezTo>
                  <a:pt x="2204291" y="1992489"/>
                  <a:pt x="2109984" y="2086796"/>
                  <a:pt x="1993650" y="2086796"/>
                </a:cubicBezTo>
                <a:lnTo>
                  <a:pt x="210641" y="2086796"/>
                </a:lnTo>
                <a:cubicBezTo>
                  <a:pt x="94307" y="2086796"/>
                  <a:pt x="0" y="1992489"/>
                  <a:pt x="0" y="1876155"/>
                </a:cubicBezTo>
                <a:lnTo>
                  <a:pt x="0" y="210641"/>
                </a:lnTo>
                <a:cubicBezTo>
                  <a:pt x="0" y="94307"/>
                  <a:pt x="94307" y="0"/>
                  <a:pt x="210641"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6" name="Group 5"/>
          <p:cNvGrpSpPr/>
          <p:nvPr userDrawn="1"/>
        </p:nvGrpSpPr>
        <p:grpSpPr>
          <a:xfrm>
            <a:off x="-777" y="669056"/>
            <a:ext cx="501281" cy="6188944"/>
            <a:chOff x="-777" y="669056"/>
            <a:chExt cx="501281" cy="6188944"/>
          </a:xfrm>
        </p:grpSpPr>
        <p:grpSp>
          <p:nvGrpSpPr>
            <p:cNvPr id="10" name="Group 9"/>
            <p:cNvGrpSpPr/>
            <p:nvPr/>
          </p:nvGrpSpPr>
          <p:grpSpPr>
            <a:xfrm>
              <a:off x="-777" y="5101567"/>
              <a:ext cx="501281" cy="1756433"/>
              <a:chOff x="-777" y="5101567"/>
              <a:chExt cx="501281" cy="1756433"/>
            </a:xfrm>
          </p:grpSpPr>
          <p:grpSp>
            <p:nvGrpSpPr>
              <p:cNvPr id="11" name="Group 10"/>
              <p:cNvGrpSpPr/>
              <p:nvPr/>
            </p:nvGrpSpPr>
            <p:grpSpPr>
              <a:xfrm>
                <a:off x="0" y="5606739"/>
                <a:ext cx="500504" cy="250253"/>
                <a:chOff x="0" y="5655624"/>
                <a:chExt cx="439762" cy="219882"/>
              </a:xfrm>
            </p:grpSpPr>
            <p:sp>
              <p:nvSpPr>
                <p:cNvPr id="34" name="Oval 3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5" name="Oval 3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5856991"/>
                <a:ext cx="500504" cy="250253"/>
                <a:chOff x="0" y="5655624"/>
                <a:chExt cx="439762" cy="219882"/>
              </a:xfrm>
            </p:grpSpPr>
            <p:sp>
              <p:nvSpPr>
                <p:cNvPr id="32" name="Oval 3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3" name="Oval 3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107243"/>
                <a:ext cx="500504" cy="250253"/>
                <a:chOff x="0" y="5655624"/>
                <a:chExt cx="439762" cy="219882"/>
              </a:xfrm>
            </p:grpSpPr>
            <p:sp>
              <p:nvSpPr>
                <p:cNvPr id="30" name="Oval 2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31" name="Oval 3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8" name="Group 17"/>
              <p:cNvGrpSpPr/>
              <p:nvPr/>
            </p:nvGrpSpPr>
            <p:grpSpPr>
              <a:xfrm>
                <a:off x="0" y="6357495"/>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9" name="Group 18"/>
              <p:cNvGrpSpPr/>
              <p:nvPr/>
            </p:nvGrpSpPr>
            <p:grpSpPr>
              <a:xfrm>
                <a:off x="0" y="6607747"/>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20" name="Group 19"/>
              <p:cNvGrpSpPr/>
              <p:nvPr/>
            </p:nvGrpSpPr>
            <p:grpSpPr>
              <a:xfrm>
                <a:off x="-777" y="5356487"/>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21" name="Group 20"/>
              <p:cNvGrpSpPr/>
              <p:nvPr/>
            </p:nvGrpSpPr>
            <p:grpSpPr>
              <a:xfrm>
                <a:off x="-777" y="5101567"/>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6" name="Body Copy Holder">
            <a:extLst>
              <a:ext uri="{FF2B5EF4-FFF2-40B4-BE49-F238E27FC236}">
                <a16:creationId xmlns:a16="http://schemas.microsoft.com/office/drawing/2014/main" id="{06394585-6F7F-4F2A-AA02-D16446268D6F}"/>
              </a:ext>
            </a:extLst>
          </p:cNvPr>
          <p:cNvSpPr>
            <a:spLocks noGrp="1"/>
          </p:cNvSpPr>
          <p:nvPr>
            <p:ph type="body" sz="quarter" idx="18" hasCustomPrompt="1"/>
          </p:nvPr>
        </p:nvSpPr>
        <p:spPr>
          <a:xfrm>
            <a:off x="3430613" y="2347915"/>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7" name="Sub-Header">
            <a:extLst>
              <a:ext uri="{FF2B5EF4-FFF2-40B4-BE49-F238E27FC236}">
                <a16:creationId xmlns:a16="http://schemas.microsoft.com/office/drawing/2014/main" id="{0841F942-BCCC-4152-BE60-065F97A9BA99}"/>
              </a:ext>
            </a:extLst>
          </p:cNvPr>
          <p:cNvSpPr>
            <a:spLocks noGrp="1"/>
          </p:cNvSpPr>
          <p:nvPr>
            <p:ph type="body" sz="quarter" idx="19" hasCustomPrompt="1"/>
          </p:nvPr>
        </p:nvSpPr>
        <p:spPr>
          <a:xfrm>
            <a:off x="3430611" y="1836614"/>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38" name="Body Copy Holder">
            <a:extLst>
              <a:ext uri="{FF2B5EF4-FFF2-40B4-BE49-F238E27FC236}">
                <a16:creationId xmlns:a16="http://schemas.microsoft.com/office/drawing/2014/main" id="{52154064-813B-43F5-9604-B95319982073}"/>
              </a:ext>
            </a:extLst>
          </p:cNvPr>
          <p:cNvSpPr>
            <a:spLocks noGrp="1"/>
          </p:cNvSpPr>
          <p:nvPr>
            <p:ph type="body" sz="quarter" idx="20" hasCustomPrompt="1"/>
          </p:nvPr>
        </p:nvSpPr>
        <p:spPr>
          <a:xfrm>
            <a:off x="8831287" y="2347915"/>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9" name="Sub-Header">
            <a:extLst>
              <a:ext uri="{FF2B5EF4-FFF2-40B4-BE49-F238E27FC236}">
                <a16:creationId xmlns:a16="http://schemas.microsoft.com/office/drawing/2014/main" id="{972DD6AB-1B2E-4CB6-A823-5322E3B10A52}"/>
              </a:ext>
            </a:extLst>
          </p:cNvPr>
          <p:cNvSpPr>
            <a:spLocks noGrp="1"/>
          </p:cNvSpPr>
          <p:nvPr>
            <p:ph type="body" sz="quarter" idx="21" hasCustomPrompt="1"/>
          </p:nvPr>
        </p:nvSpPr>
        <p:spPr>
          <a:xfrm>
            <a:off x="8831286" y="1836614"/>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40" name="Body Copy Holder">
            <a:extLst>
              <a:ext uri="{FF2B5EF4-FFF2-40B4-BE49-F238E27FC236}">
                <a16:creationId xmlns:a16="http://schemas.microsoft.com/office/drawing/2014/main" id="{F3654126-78BB-4066-91A7-EE697EA0FAF4}"/>
              </a:ext>
            </a:extLst>
          </p:cNvPr>
          <p:cNvSpPr>
            <a:spLocks noGrp="1"/>
          </p:cNvSpPr>
          <p:nvPr>
            <p:ph type="body" sz="quarter" idx="22" hasCustomPrompt="1"/>
          </p:nvPr>
        </p:nvSpPr>
        <p:spPr>
          <a:xfrm>
            <a:off x="3430613" y="4824417"/>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41" name="Sub-Header">
            <a:extLst>
              <a:ext uri="{FF2B5EF4-FFF2-40B4-BE49-F238E27FC236}">
                <a16:creationId xmlns:a16="http://schemas.microsoft.com/office/drawing/2014/main" id="{D7A6FB21-50F5-432C-A1C3-BF4F71CF1F9A}"/>
              </a:ext>
            </a:extLst>
          </p:cNvPr>
          <p:cNvSpPr>
            <a:spLocks noGrp="1"/>
          </p:cNvSpPr>
          <p:nvPr>
            <p:ph type="body" sz="quarter" idx="23" hasCustomPrompt="1"/>
          </p:nvPr>
        </p:nvSpPr>
        <p:spPr>
          <a:xfrm>
            <a:off x="3430611" y="4313116"/>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42" name="Body Copy Holder">
            <a:extLst>
              <a:ext uri="{FF2B5EF4-FFF2-40B4-BE49-F238E27FC236}">
                <a16:creationId xmlns:a16="http://schemas.microsoft.com/office/drawing/2014/main" id="{6CEA46FA-FA35-4516-A170-280E471B72F2}"/>
              </a:ext>
            </a:extLst>
          </p:cNvPr>
          <p:cNvSpPr>
            <a:spLocks noGrp="1"/>
          </p:cNvSpPr>
          <p:nvPr>
            <p:ph type="body" sz="quarter" idx="24" hasCustomPrompt="1"/>
          </p:nvPr>
        </p:nvSpPr>
        <p:spPr>
          <a:xfrm>
            <a:off x="8831287" y="4824417"/>
            <a:ext cx="2074839" cy="1193799"/>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43" name="Sub-Header">
            <a:extLst>
              <a:ext uri="{FF2B5EF4-FFF2-40B4-BE49-F238E27FC236}">
                <a16:creationId xmlns:a16="http://schemas.microsoft.com/office/drawing/2014/main" id="{A3AEE3EC-11C4-41BE-A09E-FFE6510810AD}"/>
              </a:ext>
            </a:extLst>
          </p:cNvPr>
          <p:cNvSpPr>
            <a:spLocks noGrp="1"/>
          </p:cNvSpPr>
          <p:nvPr>
            <p:ph type="body" sz="quarter" idx="25" hasCustomPrompt="1"/>
          </p:nvPr>
        </p:nvSpPr>
        <p:spPr>
          <a:xfrm>
            <a:off x="8831286" y="4313116"/>
            <a:ext cx="2074839"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pic>
        <p:nvPicPr>
          <p:cNvPr id="44" name="Picture 43">
            <a:extLst>
              <a:ext uri="{FF2B5EF4-FFF2-40B4-BE49-F238E27FC236}">
                <a16:creationId xmlns:a16="http://schemas.microsoft.com/office/drawing/2014/main" id="{78A3355F-0938-4BFF-B23E-A844963488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2" name="TextBox 1">
            <a:extLst>
              <a:ext uri="{FF2B5EF4-FFF2-40B4-BE49-F238E27FC236}">
                <a16:creationId xmlns:a16="http://schemas.microsoft.com/office/drawing/2014/main" id="{E7242CAB-6673-057F-B320-874C6E7892F7}"/>
              </a:ext>
            </a:extLst>
          </p:cNvPr>
          <p:cNvSpPr txBox="1"/>
          <p:nvPr userDrawn="1"/>
        </p:nvSpPr>
        <p:spPr>
          <a:xfrm>
            <a:off x="1066799" y="750757"/>
            <a:ext cx="5807727" cy="584775"/>
          </a:xfrm>
          <a:prstGeom prst="rect">
            <a:avLst/>
          </a:prstGeom>
          <a:noFill/>
        </p:spPr>
        <p:txBody>
          <a:bodyPr wrap="square" rtlCol="0">
            <a:spAutoFit/>
          </a:bodyPr>
          <a:lstStyle/>
          <a:p>
            <a:r>
              <a:rPr lang="en-US" sz="3200" b="1" dirty="0"/>
              <a:t>Board of Directors</a:t>
            </a:r>
          </a:p>
        </p:txBody>
      </p:sp>
    </p:spTree>
    <p:extLst>
      <p:ext uri="{BB962C8B-B14F-4D97-AF65-F5344CB8AC3E}">
        <p14:creationId xmlns:p14="http://schemas.microsoft.com/office/powerpoint/2010/main" val="61346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34B3E1-0935-401C-AF55-8EE87AB1EAC8}"/>
              </a:ext>
            </a:extLst>
          </p:cNvPr>
          <p:cNvPicPr>
            <a:picLocks noChangeAspect="1"/>
          </p:cNvPicPr>
          <p:nvPr userDrawn="1"/>
        </p:nvPicPr>
        <p:blipFill>
          <a:blip r:embed="rId2"/>
          <a:stretch>
            <a:fillRect/>
          </a:stretch>
        </p:blipFill>
        <p:spPr>
          <a:xfrm>
            <a:off x="1345" y="960"/>
            <a:ext cx="12190657" cy="6857245"/>
          </a:xfrm>
          <a:prstGeom prst="rect">
            <a:avLst/>
          </a:prstGeom>
        </p:spPr>
      </p:pic>
      <p:pic>
        <p:nvPicPr>
          <p:cNvPr id="6" name="Full Logo Nam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sp>
        <p:nvSpPr>
          <p:cNvPr id="10" name="Line">
            <a:extLst>
              <a:ext uri="{FF2B5EF4-FFF2-40B4-BE49-F238E27FC236}">
                <a16:creationId xmlns:a16="http://schemas.microsoft.com/office/drawing/2014/main" id="{659B3A67-27DA-4F30-B125-892BFB66ED37}"/>
              </a:ext>
            </a:extLst>
          </p:cNvPr>
          <p:cNvSpPr/>
          <p:nvPr userDrawn="1"/>
        </p:nvSpPr>
        <p:spPr>
          <a:xfrm>
            <a:off x="1055688" y="2974810"/>
            <a:ext cx="117331" cy="19196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ader">
            <a:extLst>
              <a:ext uri="{FF2B5EF4-FFF2-40B4-BE49-F238E27FC236}">
                <a16:creationId xmlns:a16="http://schemas.microsoft.com/office/drawing/2014/main" id="{953C7DEC-3EC4-45E1-B8DA-A2E1F77915B7}"/>
              </a:ext>
            </a:extLst>
          </p:cNvPr>
          <p:cNvSpPr>
            <a:spLocks noGrp="1"/>
          </p:cNvSpPr>
          <p:nvPr>
            <p:ph type="body" sz="quarter" idx="11" hasCustomPrompt="1"/>
          </p:nvPr>
        </p:nvSpPr>
        <p:spPr>
          <a:xfrm>
            <a:off x="1420814" y="3330038"/>
            <a:ext cx="4916487" cy="604583"/>
          </a:xfrm>
          <a:prstGeom prst="rect">
            <a:avLst/>
          </a:prstGeom>
        </p:spPr>
        <p:txBody>
          <a:bodyPr/>
          <a:lstStyle>
            <a:lvl1pPr marL="0" indent="0">
              <a:buNone/>
              <a:defRPr sz="5400" b="1">
                <a:solidFill>
                  <a:schemeClr val="bg1"/>
                </a:solidFill>
              </a:defRPr>
            </a:lvl1pPr>
          </a:lstStyle>
          <a:p>
            <a:pPr lvl="0"/>
            <a:r>
              <a:rPr lang="en-US" dirty="0"/>
              <a:t>Header</a:t>
            </a:r>
            <a:endParaRPr lang="en-ZA" dirty="0"/>
          </a:p>
        </p:txBody>
      </p:sp>
      <p:sp>
        <p:nvSpPr>
          <p:cNvPr id="13" name="Sub-Header">
            <a:extLst>
              <a:ext uri="{FF2B5EF4-FFF2-40B4-BE49-F238E27FC236}">
                <a16:creationId xmlns:a16="http://schemas.microsoft.com/office/drawing/2014/main" id="{E4D691FE-99E1-4ADF-A114-9BE35437FCC7}"/>
              </a:ext>
            </a:extLst>
          </p:cNvPr>
          <p:cNvSpPr>
            <a:spLocks noGrp="1"/>
          </p:cNvSpPr>
          <p:nvPr>
            <p:ph type="body" sz="quarter" idx="12" hasCustomPrompt="1"/>
          </p:nvPr>
        </p:nvSpPr>
        <p:spPr>
          <a:xfrm>
            <a:off x="1420814" y="4053298"/>
            <a:ext cx="4916487" cy="464383"/>
          </a:xfrm>
          <a:prstGeom prst="rect">
            <a:avLst/>
          </a:prstGeom>
        </p:spPr>
        <p:txBody>
          <a:bodyPr/>
          <a:lstStyle>
            <a:lvl1pPr marL="0" indent="0">
              <a:buNone/>
              <a:defRPr sz="2800" b="0">
                <a:solidFill>
                  <a:schemeClr val="bg1"/>
                </a:solidFill>
                <a:latin typeface="+mn-lt"/>
              </a:defRPr>
            </a:lvl1pPr>
          </a:lstStyle>
          <a:p>
            <a:pPr lvl="0"/>
            <a:r>
              <a:rPr lang="en-US" dirty="0"/>
              <a:t>Sub-Header</a:t>
            </a:r>
            <a:endParaRPr lang="en-ZA" dirty="0"/>
          </a:p>
        </p:txBody>
      </p:sp>
      <p:pic>
        <p:nvPicPr>
          <p:cNvPr id="11" name="Picture 10">
            <a:extLst>
              <a:ext uri="{FF2B5EF4-FFF2-40B4-BE49-F238E27FC236}">
                <a16:creationId xmlns:a16="http://schemas.microsoft.com/office/drawing/2014/main" id="{3B9D7FF1-4D38-487B-B514-0EA620CE08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5" name="TextBox 14">
            <a:extLst>
              <a:ext uri="{FF2B5EF4-FFF2-40B4-BE49-F238E27FC236}">
                <a16:creationId xmlns:a16="http://schemas.microsoft.com/office/drawing/2014/main" id="{27D14120-5E15-458D-A864-3BC503C57DEE}"/>
              </a:ext>
            </a:extLst>
          </p:cNvPr>
          <p:cNvSpPr txBox="1"/>
          <p:nvPr userDrawn="1"/>
        </p:nvSpPr>
        <p:spPr>
          <a:xfrm>
            <a:off x="543997" y="6158423"/>
            <a:ext cx="2990335" cy="461665"/>
          </a:xfrm>
          <a:prstGeom prst="rect">
            <a:avLst/>
          </a:prstGeom>
          <a:noFill/>
        </p:spPr>
        <p:txBody>
          <a:bodyPr wrap="square" rtlCol="0">
            <a:spAutoFit/>
          </a:bodyPr>
          <a:lstStyle/>
          <a:p>
            <a:r>
              <a:rPr lang="en-US" sz="2400" b="1" dirty="0">
                <a:solidFill>
                  <a:schemeClr val="bg1"/>
                </a:solidFill>
              </a:rPr>
              <a:t>Develop and Grow</a:t>
            </a:r>
            <a:endParaRPr lang="en-ZA" sz="2400" b="1" dirty="0">
              <a:solidFill>
                <a:schemeClr val="bg1"/>
              </a:solidFill>
            </a:endParaRPr>
          </a:p>
        </p:txBody>
      </p:sp>
      <p:pic>
        <p:nvPicPr>
          <p:cNvPr id="8" name="Picture 7">
            <a:extLst>
              <a:ext uri="{FF2B5EF4-FFF2-40B4-BE49-F238E27FC236}">
                <a16:creationId xmlns:a16="http://schemas.microsoft.com/office/drawing/2014/main" id="{558EB813-D528-757E-FF35-45BE6945A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892" y="213268"/>
            <a:ext cx="999920" cy="1191995"/>
          </a:xfrm>
          <a:prstGeom prst="rect">
            <a:avLst/>
          </a:prstGeom>
        </p:spPr>
      </p:pic>
    </p:spTree>
    <p:extLst>
      <p:ext uri="{BB962C8B-B14F-4D97-AF65-F5344CB8AC3E}">
        <p14:creationId xmlns:p14="http://schemas.microsoft.com/office/powerpoint/2010/main" val="2211498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3">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05EED8A-ABA5-CBD4-70A3-5BC256B02E45}"/>
              </a:ext>
            </a:extLst>
          </p:cNvPr>
          <p:cNvSpPr/>
          <p:nvPr/>
        </p:nvSpPr>
        <p:spPr>
          <a:xfrm>
            <a:off x="8210805" y="3484573"/>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sp>
        <p:nvSpPr>
          <p:cNvPr id="34" name="Rectangle 33">
            <a:extLst>
              <a:ext uri="{FF2B5EF4-FFF2-40B4-BE49-F238E27FC236}">
                <a16:creationId xmlns:a16="http://schemas.microsoft.com/office/drawing/2014/main" id="{9C03CDD4-40E6-CF72-00D9-AB57810DEC91}"/>
              </a:ext>
            </a:extLst>
          </p:cNvPr>
          <p:cNvSpPr/>
          <p:nvPr/>
        </p:nvSpPr>
        <p:spPr>
          <a:xfrm>
            <a:off x="4791256" y="3487330"/>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sp>
        <p:nvSpPr>
          <p:cNvPr id="27" name="Rectangle 26">
            <a:extLst>
              <a:ext uri="{FF2B5EF4-FFF2-40B4-BE49-F238E27FC236}">
                <a16:creationId xmlns:a16="http://schemas.microsoft.com/office/drawing/2014/main" id="{EF989F16-EA10-50C8-DB76-C45AF4E8A98C}"/>
              </a:ext>
            </a:extLst>
          </p:cNvPr>
          <p:cNvSpPr/>
          <p:nvPr/>
        </p:nvSpPr>
        <p:spPr>
          <a:xfrm>
            <a:off x="8210805" y="918246"/>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sp>
        <p:nvSpPr>
          <p:cNvPr id="31" name="Rectangle 30">
            <a:extLst>
              <a:ext uri="{FF2B5EF4-FFF2-40B4-BE49-F238E27FC236}">
                <a16:creationId xmlns:a16="http://schemas.microsoft.com/office/drawing/2014/main" id="{7840E308-025E-6022-3F74-F83B98A74D53}"/>
              </a:ext>
            </a:extLst>
          </p:cNvPr>
          <p:cNvSpPr/>
          <p:nvPr/>
        </p:nvSpPr>
        <p:spPr>
          <a:xfrm>
            <a:off x="4791256" y="920129"/>
            <a:ext cx="3346971" cy="2490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IN" sz="900" dirty="0"/>
          </a:p>
        </p:txBody>
      </p:sp>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10" name="Master Header">
            <a:extLst>
              <a:ext uri="{FF2B5EF4-FFF2-40B4-BE49-F238E27FC236}">
                <a16:creationId xmlns:a16="http://schemas.microsoft.com/office/drawing/2014/main" id="{152E3D60-2523-410D-8642-08C7A74706DF}"/>
              </a:ext>
            </a:extLst>
          </p:cNvPr>
          <p:cNvSpPr>
            <a:spLocks noGrp="1"/>
          </p:cNvSpPr>
          <p:nvPr>
            <p:ph type="title" hasCustomPrompt="1"/>
          </p:nvPr>
        </p:nvSpPr>
        <p:spPr>
          <a:xfrm>
            <a:off x="634225" y="2560773"/>
            <a:ext cx="3133753" cy="1618881"/>
          </a:xfrm>
          <a:prstGeom prst="rect">
            <a:avLst/>
          </a:prstGeom>
        </p:spPr>
        <p:txBody>
          <a:bodyPr/>
          <a:lstStyle>
            <a:lvl1pPr algn="l">
              <a:defRPr sz="5400" b="1">
                <a:solidFill>
                  <a:srgbClr val="DD5E12"/>
                </a:solidFill>
              </a:defRPr>
            </a:lvl1pPr>
          </a:lstStyle>
          <a:p>
            <a:r>
              <a:rPr lang="en-US" dirty="0"/>
              <a:t>Mission Purpose</a:t>
            </a:r>
            <a:endParaRPr lang="en-ZA" dirty="0"/>
          </a:p>
        </p:txBody>
      </p:sp>
      <p:grpSp>
        <p:nvGrpSpPr>
          <p:cNvPr id="24" name="Graphic 25" descr="Rocket outline">
            <a:extLst>
              <a:ext uri="{FF2B5EF4-FFF2-40B4-BE49-F238E27FC236}">
                <a16:creationId xmlns:a16="http://schemas.microsoft.com/office/drawing/2014/main" id="{92A1878D-470F-9447-0790-3FA20A6765F0}"/>
              </a:ext>
            </a:extLst>
          </p:cNvPr>
          <p:cNvGrpSpPr/>
          <p:nvPr/>
        </p:nvGrpSpPr>
        <p:grpSpPr>
          <a:xfrm>
            <a:off x="8739205" y="1334269"/>
            <a:ext cx="511827" cy="510051"/>
            <a:chOff x="5701057" y="3037355"/>
            <a:chExt cx="786285" cy="783561"/>
          </a:xfrm>
          <a:solidFill>
            <a:schemeClr val="bg1"/>
          </a:solidFill>
        </p:grpSpPr>
        <p:sp>
          <p:nvSpPr>
            <p:cNvPr id="42" name="Freeform: Shape 31">
              <a:extLst>
                <a:ext uri="{FF2B5EF4-FFF2-40B4-BE49-F238E27FC236}">
                  <a16:creationId xmlns:a16="http://schemas.microsoft.com/office/drawing/2014/main" id="{7CBA0F72-4C74-FD92-2A9B-BBCD1218D032}"/>
                </a:ext>
              </a:extLst>
            </p:cNvPr>
            <p:cNvSpPr/>
            <p:nvPr/>
          </p:nvSpPr>
          <p:spPr>
            <a:xfrm>
              <a:off x="5701057" y="3299100"/>
              <a:ext cx="254831" cy="241274"/>
            </a:xfrm>
            <a:custGeom>
              <a:avLst/>
              <a:gdLst>
                <a:gd name="connsiteX0" fmla="*/ 192377 w 254831"/>
                <a:gd name="connsiteY0" fmla="*/ 189430 h 241274"/>
                <a:gd name="connsiteX1" fmla="*/ 50330 w 254831"/>
                <a:gd name="connsiteY1" fmla="*/ 221568 h 241274"/>
                <a:gd name="connsiteX2" fmla="*/ 22574 w 254831"/>
                <a:gd name="connsiteY2" fmla="*/ 208728 h 241274"/>
                <a:gd name="connsiteX3" fmla="*/ 26746 w 254831"/>
                <a:gd name="connsiteY3" fmla="*/ 177591 h 241274"/>
                <a:gd name="connsiteX4" fmla="*/ 177870 w 254831"/>
                <a:gd name="connsiteY4" fmla="*/ 26458 h 241274"/>
                <a:gd name="connsiteX5" fmla="*/ 206035 w 254831"/>
                <a:gd name="connsiteY5" fmla="*/ 20638 h 241274"/>
                <a:gd name="connsiteX6" fmla="*/ 245755 w 254831"/>
                <a:gd name="connsiteY6" fmla="*/ 36440 h 241274"/>
                <a:gd name="connsiteX7" fmla="*/ 254832 w 254831"/>
                <a:gd name="connsiteY7" fmla="*/ 19542 h 241274"/>
                <a:gd name="connsiteX8" fmla="*/ 212760 w 254831"/>
                <a:gd name="connsiteY8" fmla="*/ 2817 h 241274"/>
                <a:gd name="connsiteX9" fmla="*/ 164754 w 254831"/>
                <a:gd name="connsiteY9" fmla="*/ 12675 h 241274"/>
                <a:gd name="connsiteX10" fmla="*/ 13307 w 254831"/>
                <a:gd name="connsiteY10" fmla="*/ 164122 h 241274"/>
                <a:gd name="connsiteX11" fmla="*/ 5906 w 254831"/>
                <a:gd name="connsiteY11" fmla="*/ 217891 h 241274"/>
                <a:gd name="connsiteX12" fmla="*/ 44491 w 254831"/>
                <a:gd name="connsiteY12" fmla="*/ 241275 h 241274"/>
                <a:gd name="connsiteX13" fmla="*/ 54531 w 254831"/>
                <a:gd name="connsiteY13" fmla="*/ 240160 h 241274"/>
                <a:gd name="connsiteX14" fmla="*/ 188538 w 254831"/>
                <a:gd name="connsiteY14" fmla="*/ 209842 h 241274"/>
                <a:gd name="connsiteX15" fmla="*/ 192377 w 254831"/>
                <a:gd name="connsiteY15" fmla="*/ 189430 h 24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831" h="241274">
                  <a:moveTo>
                    <a:pt x="192377" y="189430"/>
                  </a:moveTo>
                  <a:lnTo>
                    <a:pt x="50330" y="221568"/>
                  </a:lnTo>
                  <a:cubicBezTo>
                    <a:pt x="39225" y="224194"/>
                    <a:pt x="27763" y="218891"/>
                    <a:pt x="22574" y="208728"/>
                  </a:cubicBezTo>
                  <a:cubicBezTo>
                    <a:pt x="16728" y="198607"/>
                    <a:pt x="18441" y="185816"/>
                    <a:pt x="26746" y="177591"/>
                  </a:cubicBezTo>
                  <a:lnTo>
                    <a:pt x="177870" y="26458"/>
                  </a:lnTo>
                  <a:cubicBezTo>
                    <a:pt x="185439" y="19420"/>
                    <a:pt x="196296" y="17176"/>
                    <a:pt x="206035" y="20638"/>
                  </a:cubicBezTo>
                  <a:lnTo>
                    <a:pt x="245755" y="36440"/>
                  </a:lnTo>
                  <a:cubicBezTo>
                    <a:pt x="248612" y="30830"/>
                    <a:pt x="251727" y="25181"/>
                    <a:pt x="254832" y="19542"/>
                  </a:cubicBezTo>
                  <a:lnTo>
                    <a:pt x="212760" y="2817"/>
                  </a:lnTo>
                  <a:cubicBezTo>
                    <a:pt x="196179" y="-3211"/>
                    <a:pt x="177618" y="600"/>
                    <a:pt x="164754" y="12675"/>
                  </a:cubicBezTo>
                  <a:lnTo>
                    <a:pt x="13307" y="164122"/>
                  </a:lnTo>
                  <a:cubicBezTo>
                    <a:pt x="-1127" y="178264"/>
                    <a:pt x="-4170" y="200376"/>
                    <a:pt x="5906" y="217891"/>
                  </a:cubicBezTo>
                  <a:cubicBezTo>
                    <a:pt x="13432" y="232242"/>
                    <a:pt x="28287" y="241244"/>
                    <a:pt x="44491" y="241275"/>
                  </a:cubicBezTo>
                  <a:cubicBezTo>
                    <a:pt x="47868" y="241267"/>
                    <a:pt x="51234" y="240893"/>
                    <a:pt x="54531" y="240160"/>
                  </a:cubicBezTo>
                  <a:lnTo>
                    <a:pt x="188538" y="209842"/>
                  </a:lnTo>
                  <a:cubicBezTo>
                    <a:pt x="189643" y="203299"/>
                    <a:pt x="190910" y="196574"/>
                    <a:pt x="192377" y="189430"/>
                  </a:cubicBezTo>
                  <a:close/>
                </a:path>
              </a:pathLst>
            </a:custGeom>
            <a:grpFill/>
            <a:ln w="9525" cap="flat">
              <a:noFill/>
              <a:prstDash val="solid"/>
              <a:miter/>
            </a:ln>
          </p:spPr>
          <p:txBody>
            <a:bodyPr rtlCol="0" anchor="ctr"/>
            <a:lstStyle/>
            <a:p>
              <a:endParaRPr lang="en-IN" sz="900" dirty="0"/>
            </a:p>
          </p:txBody>
        </p:sp>
        <p:sp>
          <p:nvSpPr>
            <p:cNvPr id="43" name="Freeform: Shape 32">
              <a:extLst>
                <a:ext uri="{FF2B5EF4-FFF2-40B4-BE49-F238E27FC236}">
                  <a16:creationId xmlns:a16="http://schemas.microsoft.com/office/drawing/2014/main" id="{CBEE4374-C0F3-39A3-32A8-102B70EF9091}"/>
                </a:ext>
              </a:extLst>
            </p:cNvPr>
            <p:cNvSpPr/>
            <p:nvPr/>
          </p:nvSpPr>
          <p:spPr>
            <a:xfrm>
              <a:off x="5981084" y="3558082"/>
              <a:ext cx="241754" cy="262834"/>
            </a:xfrm>
            <a:custGeom>
              <a:avLst/>
              <a:gdLst>
                <a:gd name="connsiteX0" fmla="*/ 219312 w 241754"/>
                <a:gd name="connsiteY0" fmla="*/ 0 h 262834"/>
                <a:gd name="connsiteX1" fmla="*/ 202405 w 241754"/>
                <a:gd name="connsiteY1" fmla="*/ 9106 h 262834"/>
                <a:gd name="connsiteX2" fmla="*/ 220817 w 241754"/>
                <a:gd name="connsiteY2" fmla="*/ 56598 h 262834"/>
                <a:gd name="connsiteX3" fmla="*/ 215216 w 241754"/>
                <a:gd name="connsiteY3" fmla="*/ 84220 h 262834"/>
                <a:gd name="connsiteX4" fmla="*/ 63769 w 241754"/>
                <a:gd name="connsiteY4" fmla="*/ 235668 h 262834"/>
                <a:gd name="connsiteX5" fmla="*/ 27108 w 241754"/>
                <a:gd name="connsiteY5" fmla="*/ 236319 h 262834"/>
                <a:gd name="connsiteX6" fmla="*/ 19802 w 241754"/>
                <a:gd name="connsiteY6" fmla="*/ 212046 h 262834"/>
                <a:gd name="connsiteX7" fmla="*/ 52510 w 241754"/>
                <a:gd name="connsiteY7" fmla="*/ 62055 h 262834"/>
                <a:gd name="connsiteX8" fmla="*/ 32136 w 241754"/>
                <a:gd name="connsiteY8" fmla="*/ 66065 h 262834"/>
                <a:gd name="connsiteX9" fmla="*/ 1199 w 241754"/>
                <a:gd name="connsiteY9" fmla="*/ 207988 h 262834"/>
                <a:gd name="connsiteX10" fmla="*/ 23469 w 241754"/>
                <a:gd name="connsiteY10" fmla="*/ 257127 h 262834"/>
                <a:gd name="connsiteX11" fmla="*/ 77237 w 241754"/>
                <a:gd name="connsiteY11" fmla="*/ 249174 h 262834"/>
                <a:gd name="connsiteX12" fmla="*/ 228685 w 241754"/>
                <a:gd name="connsiteY12" fmla="*/ 97726 h 262834"/>
                <a:gd name="connsiteX13" fmla="*/ 238458 w 241754"/>
                <a:gd name="connsiteY13" fmla="*/ 49454 h 2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754" h="262834">
                  <a:moveTo>
                    <a:pt x="219312" y="0"/>
                  </a:moveTo>
                  <a:cubicBezTo>
                    <a:pt x="213673" y="3134"/>
                    <a:pt x="208044" y="6220"/>
                    <a:pt x="202405" y="9106"/>
                  </a:cubicBezTo>
                  <a:lnTo>
                    <a:pt x="220817" y="56598"/>
                  </a:lnTo>
                  <a:cubicBezTo>
                    <a:pt x="224711" y="66090"/>
                    <a:pt x="222500" y="76993"/>
                    <a:pt x="215216" y="84220"/>
                  </a:cubicBezTo>
                  <a:lnTo>
                    <a:pt x="63769" y="235668"/>
                  </a:lnTo>
                  <a:cubicBezTo>
                    <a:pt x="53826" y="245971"/>
                    <a:pt x="37412" y="246263"/>
                    <a:pt x="27108" y="236319"/>
                  </a:cubicBezTo>
                  <a:cubicBezTo>
                    <a:pt x="20614" y="230052"/>
                    <a:pt x="17846" y="220857"/>
                    <a:pt x="19802" y="212046"/>
                  </a:cubicBezTo>
                  <a:lnTo>
                    <a:pt x="52510" y="62055"/>
                  </a:lnTo>
                  <a:cubicBezTo>
                    <a:pt x="45595" y="63535"/>
                    <a:pt x="38804" y="64872"/>
                    <a:pt x="32136" y="66065"/>
                  </a:cubicBezTo>
                  <a:lnTo>
                    <a:pt x="1199" y="207988"/>
                  </a:lnTo>
                  <a:cubicBezTo>
                    <a:pt x="-3448" y="227529"/>
                    <a:pt x="5711" y="247741"/>
                    <a:pt x="23469" y="257127"/>
                  </a:cubicBezTo>
                  <a:cubicBezTo>
                    <a:pt x="41106" y="267060"/>
                    <a:pt x="63231" y="263788"/>
                    <a:pt x="77237" y="249174"/>
                  </a:cubicBezTo>
                  <a:lnTo>
                    <a:pt x="228685" y="97726"/>
                  </a:lnTo>
                  <a:cubicBezTo>
                    <a:pt x="241376" y="85076"/>
                    <a:pt x="245229" y="66044"/>
                    <a:pt x="238458" y="49454"/>
                  </a:cubicBezTo>
                  <a:close/>
                </a:path>
              </a:pathLst>
            </a:custGeom>
            <a:grpFill/>
            <a:ln w="9525" cap="flat">
              <a:noFill/>
              <a:prstDash val="solid"/>
              <a:miter/>
            </a:ln>
          </p:spPr>
          <p:txBody>
            <a:bodyPr rtlCol="0" anchor="ctr"/>
            <a:lstStyle/>
            <a:p>
              <a:endParaRPr lang="en-IN" sz="900" dirty="0"/>
            </a:p>
          </p:txBody>
        </p:sp>
        <p:sp>
          <p:nvSpPr>
            <p:cNvPr id="44" name="Freeform: Shape 33">
              <a:extLst>
                <a:ext uri="{FF2B5EF4-FFF2-40B4-BE49-F238E27FC236}">
                  <a16:creationId xmlns:a16="http://schemas.microsoft.com/office/drawing/2014/main" id="{87318332-D14C-5A11-9760-D4489CE0C3EB}"/>
                </a:ext>
              </a:extLst>
            </p:cNvPr>
            <p:cNvSpPr/>
            <p:nvPr/>
          </p:nvSpPr>
          <p:spPr>
            <a:xfrm>
              <a:off x="5903454" y="3037355"/>
              <a:ext cx="583888" cy="574067"/>
            </a:xfrm>
            <a:custGeom>
              <a:avLst/>
              <a:gdLst>
                <a:gd name="connsiteX0" fmla="*/ 576825 w 583888"/>
                <a:gd name="connsiteY0" fmla="*/ 7721 h 574067"/>
                <a:gd name="connsiteX1" fmla="*/ 433454 w 583888"/>
                <a:gd name="connsiteY1" fmla="*/ 17151 h 574067"/>
                <a:gd name="connsiteX2" fmla="*/ 370151 w 583888"/>
                <a:gd name="connsiteY2" fmla="*/ 35181 h 574067"/>
                <a:gd name="connsiteX3" fmla="*/ 344567 w 583888"/>
                <a:gd name="connsiteY3" fmla="*/ 43754 h 574067"/>
                <a:gd name="connsiteX4" fmla="*/ 159525 w 583888"/>
                <a:gd name="connsiteY4" fmla="*/ 169646 h 574067"/>
                <a:gd name="connsiteX5" fmla="*/ 562 w 583888"/>
                <a:gd name="connsiteY5" fmla="*/ 503840 h 574067"/>
                <a:gd name="connsiteX6" fmla="*/ 0 w 583888"/>
                <a:gd name="connsiteY6" fmla="*/ 508450 h 574067"/>
                <a:gd name="connsiteX7" fmla="*/ 65618 w 583888"/>
                <a:gd name="connsiteY7" fmla="*/ 574068 h 574067"/>
                <a:gd name="connsiteX8" fmla="*/ 70228 w 583888"/>
                <a:gd name="connsiteY8" fmla="*/ 573506 h 574067"/>
                <a:gd name="connsiteX9" fmla="*/ 405375 w 583888"/>
                <a:gd name="connsiteY9" fmla="*/ 415524 h 574067"/>
                <a:gd name="connsiteX10" fmla="*/ 531428 w 583888"/>
                <a:gd name="connsiteY10" fmla="*/ 231025 h 574067"/>
                <a:gd name="connsiteX11" fmla="*/ 542011 w 583888"/>
                <a:gd name="connsiteY11" fmla="*/ 201497 h 574067"/>
                <a:gd name="connsiteX12" fmla="*/ 555079 w 583888"/>
                <a:gd name="connsiteY12" fmla="*/ 159721 h 574067"/>
                <a:gd name="connsiteX13" fmla="*/ 560556 w 583888"/>
                <a:gd name="connsiteY13" fmla="*/ 139499 h 574067"/>
                <a:gd name="connsiteX14" fmla="*/ 576825 w 583888"/>
                <a:gd name="connsiteY14" fmla="*/ 7721 h 574067"/>
                <a:gd name="connsiteX15" fmla="*/ 513636 w 583888"/>
                <a:gd name="connsiteY15" fmla="*/ 224224 h 574067"/>
                <a:gd name="connsiteX16" fmla="*/ 391935 w 583888"/>
                <a:gd name="connsiteY16" fmla="*/ 402056 h 574067"/>
                <a:gd name="connsiteX17" fmla="*/ 72542 w 583888"/>
                <a:gd name="connsiteY17" fmla="*/ 554018 h 574067"/>
                <a:gd name="connsiteX18" fmla="*/ 20088 w 583888"/>
                <a:gd name="connsiteY18" fmla="*/ 501554 h 574067"/>
                <a:gd name="connsiteX19" fmla="*/ 172993 w 583888"/>
                <a:gd name="connsiteY19" fmla="*/ 183114 h 574067"/>
                <a:gd name="connsiteX20" fmla="*/ 351168 w 583888"/>
                <a:gd name="connsiteY20" fmla="*/ 61594 h 574067"/>
                <a:gd name="connsiteX21" fmla="*/ 376180 w 583888"/>
                <a:gd name="connsiteY21" fmla="*/ 53260 h 574067"/>
                <a:gd name="connsiteX22" fmla="*/ 400164 w 583888"/>
                <a:gd name="connsiteY22" fmla="*/ 45735 h 574067"/>
                <a:gd name="connsiteX23" fmla="*/ 472230 w 583888"/>
                <a:gd name="connsiteY23" fmla="*/ 100618 h 574067"/>
                <a:gd name="connsiteX24" fmla="*/ 530047 w 583888"/>
                <a:gd name="connsiteY24" fmla="*/ 177152 h 574067"/>
                <a:gd name="connsiteX25" fmla="*/ 524046 w 583888"/>
                <a:gd name="connsiteY25" fmla="*/ 195078 h 574067"/>
                <a:gd name="connsiteX26" fmla="*/ 542211 w 583888"/>
                <a:gd name="connsiteY26" fmla="*/ 134508 h 574067"/>
                <a:gd name="connsiteX27" fmla="*/ 537448 w 583888"/>
                <a:gd name="connsiteY27" fmla="*/ 152053 h 574067"/>
                <a:gd name="connsiteX28" fmla="*/ 485727 w 583888"/>
                <a:gd name="connsiteY28" fmla="*/ 87150 h 574067"/>
                <a:gd name="connsiteX29" fmla="*/ 425558 w 583888"/>
                <a:gd name="connsiteY29" fmla="*/ 38715 h 574067"/>
                <a:gd name="connsiteX30" fmla="*/ 437788 w 583888"/>
                <a:gd name="connsiteY30" fmla="*/ 35705 h 574067"/>
                <a:gd name="connsiteX31" fmla="*/ 563470 w 583888"/>
                <a:gd name="connsiteY31" fmla="*/ 21294 h 574067"/>
                <a:gd name="connsiteX32" fmla="*/ 542173 w 583888"/>
                <a:gd name="connsiteY32" fmla="*/ 134470 h 57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3888" h="574067">
                  <a:moveTo>
                    <a:pt x="576825" y="7721"/>
                  </a:moveTo>
                  <a:cubicBezTo>
                    <a:pt x="563985" y="-5109"/>
                    <a:pt x="515741" y="-1938"/>
                    <a:pt x="433454" y="17151"/>
                  </a:cubicBezTo>
                  <a:cubicBezTo>
                    <a:pt x="413052" y="21913"/>
                    <a:pt x="392344" y="27790"/>
                    <a:pt x="370151" y="35181"/>
                  </a:cubicBezTo>
                  <a:lnTo>
                    <a:pt x="344567" y="43754"/>
                  </a:lnTo>
                  <a:cubicBezTo>
                    <a:pt x="275184" y="73098"/>
                    <a:pt x="212295" y="115884"/>
                    <a:pt x="159525" y="169646"/>
                  </a:cubicBezTo>
                  <a:cubicBezTo>
                    <a:pt x="42367" y="286746"/>
                    <a:pt x="9658" y="429288"/>
                    <a:pt x="562" y="503840"/>
                  </a:cubicBezTo>
                  <a:lnTo>
                    <a:pt x="0" y="508450"/>
                  </a:lnTo>
                  <a:lnTo>
                    <a:pt x="65618" y="574068"/>
                  </a:lnTo>
                  <a:lnTo>
                    <a:pt x="70228" y="573506"/>
                  </a:lnTo>
                  <a:cubicBezTo>
                    <a:pt x="162277" y="562276"/>
                    <a:pt x="295142" y="525757"/>
                    <a:pt x="405375" y="415524"/>
                  </a:cubicBezTo>
                  <a:cubicBezTo>
                    <a:pt x="459321" y="363084"/>
                    <a:pt x="502187" y="300344"/>
                    <a:pt x="531428" y="231025"/>
                  </a:cubicBezTo>
                  <a:lnTo>
                    <a:pt x="542011" y="201497"/>
                  </a:lnTo>
                  <a:cubicBezTo>
                    <a:pt x="546868" y="187953"/>
                    <a:pt x="551259" y="173875"/>
                    <a:pt x="555079" y="159721"/>
                  </a:cubicBezTo>
                  <a:lnTo>
                    <a:pt x="560556" y="139499"/>
                  </a:lnTo>
                  <a:cubicBezTo>
                    <a:pt x="581482" y="62490"/>
                    <a:pt x="591741" y="21637"/>
                    <a:pt x="576825" y="7721"/>
                  </a:cubicBezTo>
                  <a:close/>
                  <a:moveTo>
                    <a:pt x="513636" y="224224"/>
                  </a:moveTo>
                  <a:cubicBezTo>
                    <a:pt x="485358" y="291037"/>
                    <a:pt x="443976" y="351506"/>
                    <a:pt x="391935" y="402056"/>
                  </a:cubicBezTo>
                  <a:cubicBezTo>
                    <a:pt x="287350" y="506640"/>
                    <a:pt x="161430" y="542502"/>
                    <a:pt x="72542" y="554018"/>
                  </a:cubicBezTo>
                  <a:lnTo>
                    <a:pt x="20088" y="501554"/>
                  </a:lnTo>
                  <a:cubicBezTo>
                    <a:pt x="29613" y="428307"/>
                    <a:pt x="62284" y="293823"/>
                    <a:pt x="172993" y="183114"/>
                  </a:cubicBezTo>
                  <a:cubicBezTo>
                    <a:pt x="223810" y="131278"/>
                    <a:pt x="284359" y="89983"/>
                    <a:pt x="351168" y="61594"/>
                  </a:cubicBezTo>
                  <a:lnTo>
                    <a:pt x="376180" y="53260"/>
                  </a:lnTo>
                  <a:cubicBezTo>
                    <a:pt x="384381" y="50526"/>
                    <a:pt x="392373" y="48059"/>
                    <a:pt x="400164" y="45735"/>
                  </a:cubicBezTo>
                  <a:cubicBezTo>
                    <a:pt x="426467" y="60825"/>
                    <a:pt x="450692" y="79274"/>
                    <a:pt x="472230" y="100618"/>
                  </a:cubicBezTo>
                  <a:cubicBezTo>
                    <a:pt x="494881" y="123392"/>
                    <a:pt x="514332" y="149139"/>
                    <a:pt x="530047" y="177152"/>
                  </a:cubicBezTo>
                  <a:cubicBezTo>
                    <a:pt x="528142" y="183200"/>
                    <a:pt x="526152" y="189201"/>
                    <a:pt x="524046" y="195078"/>
                  </a:cubicBezTo>
                  <a:close/>
                  <a:moveTo>
                    <a:pt x="542211" y="134508"/>
                  </a:moveTo>
                  <a:lnTo>
                    <a:pt x="537448" y="152053"/>
                  </a:lnTo>
                  <a:cubicBezTo>
                    <a:pt x="522524" y="128670"/>
                    <a:pt x="505189" y="106916"/>
                    <a:pt x="485727" y="87150"/>
                  </a:cubicBezTo>
                  <a:cubicBezTo>
                    <a:pt x="467313" y="69066"/>
                    <a:pt x="447159" y="52842"/>
                    <a:pt x="425558" y="38715"/>
                  </a:cubicBezTo>
                  <a:cubicBezTo>
                    <a:pt x="429644" y="37677"/>
                    <a:pt x="433730" y="36648"/>
                    <a:pt x="437788" y="35705"/>
                  </a:cubicBezTo>
                  <a:cubicBezTo>
                    <a:pt x="518398" y="16998"/>
                    <a:pt x="557670" y="16931"/>
                    <a:pt x="563470" y="21294"/>
                  </a:cubicBezTo>
                  <a:cubicBezTo>
                    <a:pt x="570433" y="30648"/>
                    <a:pt x="554098" y="90655"/>
                    <a:pt x="542173" y="134470"/>
                  </a:cubicBezTo>
                  <a:close/>
                </a:path>
              </a:pathLst>
            </a:custGeom>
            <a:grpFill/>
            <a:ln w="9525" cap="flat">
              <a:noFill/>
              <a:prstDash val="solid"/>
              <a:miter/>
            </a:ln>
          </p:spPr>
          <p:txBody>
            <a:bodyPr rtlCol="0" anchor="ctr"/>
            <a:lstStyle/>
            <a:p>
              <a:endParaRPr lang="en-IN" sz="900" dirty="0"/>
            </a:p>
          </p:txBody>
        </p:sp>
        <p:sp>
          <p:nvSpPr>
            <p:cNvPr id="45" name="Freeform: Shape 34">
              <a:extLst>
                <a:ext uri="{FF2B5EF4-FFF2-40B4-BE49-F238E27FC236}">
                  <a16:creationId xmlns:a16="http://schemas.microsoft.com/office/drawing/2014/main" id="{628C24CE-67B6-7E24-AB0D-6729F50A82A6}"/>
                </a:ext>
              </a:extLst>
            </p:cNvPr>
            <p:cNvSpPr/>
            <p:nvPr/>
          </p:nvSpPr>
          <p:spPr>
            <a:xfrm>
              <a:off x="5792051" y="3568430"/>
              <a:ext cx="154428" cy="155014"/>
            </a:xfrm>
            <a:custGeom>
              <a:avLst/>
              <a:gdLst>
                <a:gd name="connsiteX0" fmla="*/ 137483 w 154428"/>
                <a:gd name="connsiteY0" fmla="*/ 34096 h 155014"/>
                <a:gd name="connsiteX1" fmla="*/ 127101 w 154428"/>
                <a:gd name="connsiteY1" fmla="*/ 27076 h 155014"/>
                <a:gd name="connsiteX2" fmla="*/ 119414 w 154428"/>
                <a:gd name="connsiteY2" fmla="*/ 16322 h 155014"/>
                <a:gd name="connsiteX3" fmla="*/ 100640 w 154428"/>
                <a:gd name="connsiteY3" fmla="*/ 130 h 155014"/>
                <a:gd name="connsiteX4" fmla="*/ 68970 w 154428"/>
                <a:gd name="connsiteY4" fmla="*/ 17694 h 155014"/>
                <a:gd name="connsiteX5" fmla="*/ 5152 w 154428"/>
                <a:gd name="connsiteY5" fmla="*/ 149272 h 155014"/>
                <a:gd name="connsiteX6" fmla="*/ 20545 w 154428"/>
                <a:gd name="connsiteY6" fmla="*/ 154987 h 155014"/>
                <a:gd name="connsiteX7" fmla="*/ 69694 w 154428"/>
                <a:gd name="connsiteY7" fmla="*/ 136385 h 155014"/>
                <a:gd name="connsiteX8" fmla="*/ 136826 w 154428"/>
                <a:gd name="connsiteY8" fmla="*/ 85359 h 155014"/>
                <a:gd name="connsiteX9" fmla="*/ 154247 w 154428"/>
                <a:gd name="connsiteY9" fmla="*/ 52774 h 155014"/>
                <a:gd name="connsiteX10" fmla="*/ 137483 w 154428"/>
                <a:gd name="connsiteY10" fmla="*/ 34096 h 155014"/>
                <a:gd name="connsiteX11" fmla="*/ 123291 w 154428"/>
                <a:gd name="connsiteY11" fmla="*/ 71958 h 155014"/>
                <a:gd name="connsiteX12" fmla="*/ 19049 w 154428"/>
                <a:gd name="connsiteY12" fmla="*/ 136251 h 155014"/>
                <a:gd name="connsiteX13" fmla="*/ 82467 w 154428"/>
                <a:gd name="connsiteY13" fmla="*/ 31133 h 155014"/>
                <a:gd name="connsiteX14" fmla="*/ 97983 w 154428"/>
                <a:gd name="connsiteY14" fmla="*/ 18903 h 155014"/>
                <a:gd name="connsiteX15" fmla="*/ 103136 w 154428"/>
                <a:gd name="connsiteY15" fmla="*/ 26171 h 155014"/>
                <a:gd name="connsiteX16" fmla="*/ 113766 w 154428"/>
                <a:gd name="connsiteY16" fmla="*/ 40658 h 155014"/>
                <a:gd name="connsiteX17" fmla="*/ 113985 w 154428"/>
                <a:gd name="connsiteY17" fmla="*/ 40877 h 155014"/>
                <a:gd name="connsiteX18" fmla="*/ 128025 w 154428"/>
                <a:gd name="connsiteY18" fmla="*/ 50612 h 155014"/>
                <a:gd name="connsiteX19" fmla="*/ 135407 w 154428"/>
                <a:gd name="connsiteY19" fmla="*/ 55308 h 155014"/>
                <a:gd name="connsiteX20" fmla="*/ 123291 w 154428"/>
                <a:gd name="connsiteY20" fmla="*/ 71958 h 1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28" h="155014">
                  <a:moveTo>
                    <a:pt x="137483" y="34096"/>
                  </a:moveTo>
                  <a:cubicBezTo>
                    <a:pt x="133773" y="32148"/>
                    <a:pt x="130291" y="29793"/>
                    <a:pt x="127101" y="27076"/>
                  </a:cubicBezTo>
                  <a:cubicBezTo>
                    <a:pt x="124125" y="23805"/>
                    <a:pt x="121546" y="20196"/>
                    <a:pt x="119414" y="16322"/>
                  </a:cubicBezTo>
                  <a:cubicBezTo>
                    <a:pt x="115156" y="9274"/>
                    <a:pt x="110327" y="1282"/>
                    <a:pt x="100640" y="130"/>
                  </a:cubicBezTo>
                  <a:cubicBezTo>
                    <a:pt x="91744" y="-899"/>
                    <a:pt x="82543" y="4130"/>
                    <a:pt x="68970" y="17694"/>
                  </a:cubicBezTo>
                  <a:cubicBezTo>
                    <a:pt x="49310" y="37353"/>
                    <a:pt x="-19146" y="123364"/>
                    <a:pt x="5152" y="149272"/>
                  </a:cubicBezTo>
                  <a:cubicBezTo>
                    <a:pt x="9278" y="153213"/>
                    <a:pt x="14846" y="155279"/>
                    <a:pt x="20545" y="154987"/>
                  </a:cubicBezTo>
                  <a:cubicBezTo>
                    <a:pt x="32289" y="154987"/>
                    <a:pt x="48567" y="148805"/>
                    <a:pt x="69694" y="136385"/>
                  </a:cubicBezTo>
                  <a:cubicBezTo>
                    <a:pt x="93971" y="122031"/>
                    <a:pt x="116499" y="104908"/>
                    <a:pt x="136826" y="85359"/>
                  </a:cubicBezTo>
                  <a:cubicBezTo>
                    <a:pt x="150294" y="71491"/>
                    <a:pt x="155504" y="61747"/>
                    <a:pt x="154247" y="52774"/>
                  </a:cubicBezTo>
                  <a:cubicBezTo>
                    <a:pt x="152875" y="42944"/>
                    <a:pt x="144703" y="38249"/>
                    <a:pt x="137483" y="34096"/>
                  </a:cubicBezTo>
                  <a:close/>
                  <a:moveTo>
                    <a:pt x="123291" y="71958"/>
                  </a:moveTo>
                  <a:cubicBezTo>
                    <a:pt x="87934" y="107314"/>
                    <a:pt x="28831" y="141071"/>
                    <a:pt x="19049" y="136251"/>
                  </a:cubicBezTo>
                  <a:cubicBezTo>
                    <a:pt x="13896" y="125555"/>
                    <a:pt x="48491" y="65109"/>
                    <a:pt x="82467" y="31133"/>
                  </a:cubicBezTo>
                  <a:cubicBezTo>
                    <a:pt x="86717" y="26007"/>
                    <a:pt x="92005" y="21839"/>
                    <a:pt x="97983" y="18903"/>
                  </a:cubicBezTo>
                  <a:cubicBezTo>
                    <a:pt x="100017" y="21085"/>
                    <a:pt x="101750" y="23530"/>
                    <a:pt x="103136" y="26171"/>
                  </a:cubicBezTo>
                  <a:cubicBezTo>
                    <a:pt x="106066" y="31421"/>
                    <a:pt x="109637" y="36288"/>
                    <a:pt x="113766" y="40658"/>
                  </a:cubicBezTo>
                  <a:lnTo>
                    <a:pt x="113985" y="40877"/>
                  </a:lnTo>
                  <a:cubicBezTo>
                    <a:pt x="118263" y="44668"/>
                    <a:pt x="122976" y="47935"/>
                    <a:pt x="128025" y="50612"/>
                  </a:cubicBezTo>
                  <a:cubicBezTo>
                    <a:pt x="130617" y="51962"/>
                    <a:pt x="133086" y="53532"/>
                    <a:pt x="135407" y="55308"/>
                  </a:cubicBezTo>
                  <a:cubicBezTo>
                    <a:pt x="135378" y="55479"/>
                    <a:pt x="135264" y="59585"/>
                    <a:pt x="123291" y="71958"/>
                  </a:cubicBezTo>
                  <a:close/>
                </a:path>
              </a:pathLst>
            </a:custGeom>
            <a:grpFill/>
            <a:ln w="9525" cap="flat">
              <a:noFill/>
              <a:prstDash val="solid"/>
              <a:miter/>
            </a:ln>
          </p:spPr>
          <p:txBody>
            <a:bodyPr rtlCol="0" anchor="ctr"/>
            <a:lstStyle/>
            <a:p>
              <a:endParaRPr lang="en-IN" sz="900" dirty="0"/>
            </a:p>
          </p:txBody>
        </p:sp>
        <p:sp>
          <p:nvSpPr>
            <p:cNvPr id="46" name="Freeform: Shape 35">
              <a:extLst>
                <a:ext uri="{FF2B5EF4-FFF2-40B4-BE49-F238E27FC236}">
                  <a16:creationId xmlns:a16="http://schemas.microsoft.com/office/drawing/2014/main" id="{4396F4C0-2AAB-FB70-C678-2208A0A98E03}"/>
                </a:ext>
              </a:extLst>
            </p:cNvPr>
            <p:cNvSpPr/>
            <p:nvPr/>
          </p:nvSpPr>
          <p:spPr>
            <a:xfrm>
              <a:off x="6192762" y="3188459"/>
              <a:ext cx="133651" cy="133086"/>
            </a:xfrm>
            <a:custGeom>
              <a:avLst/>
              <a:gdLst>
                <a:gd name="connsiteX0" fmla="*/ 19588 w 133651"/>
                <a:gd name="connsiteY0" fmla="*/ 19637 h 133086"/>
                <a:gd name="connsiteX1" fmla="*/ 19291 w 133651"/>
                <a:gd name="connsiteY1" fmla="*/ 113498 h 133086"/>
                <a:gd name="connsiteX2" fmla="*/ 67299 w 133651"/>
                <a:gd name="connsiteY2" fmla="*/ 133080 h 133086"/>
                <a:gd name="connsiteX3" fmla="*/ 114162 w 133651"/>
                <a:gd name="connsiteY3" fmla="*/ 113925 h 133086"/>
                <a:gd name="connsiteX4" fmla="*/ 114024 w 133651"/>
                <a:gd name="connsiteY4" fmla="*/ 19489 h 133086"/>
                <a:gd name="connsiteX5" fmla="*/ 19588 w 133651"/>
                <a:gd name="connsiteY5" fmla="*/ 19627 h 133086"/>
                <a:gd name="connsiteX6" fmla="*/ 100722 w 133651"/>
                <a:gd name="connsiteY6" fmla="*/ 100456 h 133086"/>
                <a:gd name="connsiteX7" fmla="*/ 33228 w 133651"/>
                <a:gd name="connsiteY7" fmla="*/ 101353 h 133086"/>
                <a:gd name="connsiteX8" fmla="*/ 32333 w 133651"/>
                <a:gd name="connsiteY8" fmla="*/ 33859 h 133086"/>
                <a:gd name="connsiteX9" fmla="*/ 33228 w 133651"/>
                <a:gd name="connsiteY9" fmla="*/ 32962 h 133086"/>
                <a:gd name="connsiteX10" fmla="*/ 66727 w 133651"/>
                <a:gd name="connsiteY10" fmla="*/ 19313 h 133086"/>
                <a:gd name="connsiteX11" fmla="*/ 114839 w 133651"/>
                <a:gd name="connsiteY11" fmla="*/ 65984 h 133086"/>
                <a:gd name="connsiteX12" fmla="*/ 100722 w 133651"/>
                <a:gd name="connsiteY12" fmla="*/ 100456 h 13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51" h="133086">
                  <a:moveTo>
                    <a:pt x="19588" y="19637"/>
                  </a:moveTo>
                  <a:cubicBezTo>
                    <a:pt x="-6413" y="45474"/>
                    <a:pt x="-6546" y="87497"/>
                    <a:pt x="19291" y="113498"/>
                  </a:cubicBezTo>
                  <a:cubicBezTo>
                    <a:pt x="31977" y="126264"/>
                    <a:pt x="49303" y="133331"/>
                    <a:pt x="67299" y="133080"/>
                  </a:cubicBezTo>
                  <a:cubicBezTo>
                    <a:pt x="84845" y="133178"/>
                    <a:pt x="101708" y="126285"/>
                    <a:pt x="114162" y="113925"/>
                  </a:cubicBezTo>
                  <a:cubicBezTo>
                    <a:pt x="140201" y="87809"/>
                    <a:pt x="140139" y="45529"/>
                    <a:pt x="114024" y="19489"/>
                  </a:cubicBezTo>
                  <a:cubicBezTo>
                    <a:pt x="87908" y="-6550"/>
                    <a:pt x="45628" y="-6488"/>
                    <a:pt x="19588" y="19627"/>
                  </a:cubicBezTo>
                  <a:close/>
                  <a:moveTo>
                    <a:pt x="100722" y="100456"/>
                  </a:moveTo>
                  <a:cubicBezTo>
                    <a:pt x="82331" y="119342"/>
                    <a:pt x="52113" y="119743"/>
                    <a:pt x="33228" y="101353"/>
                  </a:cubicBezTo>
                  <a:cubicBezTo>
                    <a:pt x="14343" y="82962"/>
                    <a:pt x="13942" y="52744"/>
                    <a:pt x="32333" y="33859"/>
                  </a:cubicBezTo>
                  <a:cubicBezTo>
                    <a:pt x="32627" y="33556"/>
                    <a:pt x="32925" y="33257"/>
                    <a:pt x="33228" y="32962"/>
                  </a:cubicBezTo>
                  <a:cubicBezTo>
                    <a:pt x="42136" y="24139"/>
                    <a:pt x="54191" y="19228"/>
                    <a:pt x="66727" y="19313"/>
                  </a:cubicBezTo>
                  <a:cubicBezTo>
                    <a:pt x="92900" y="18915"/>
                    <a:pt x="114441" y="39810"/>
                    <a:pt x="114839" y="65984"/>
                  </a:cubicBezTo>
                  <a:cubicBezTo>
                    <a:pt x="115035" y="78919"/>
                    <a:pt x="109936" y="91373"/>
                    <a:pt x="100722" y="100456"/>
                  </a:cubicBezTo>
                  <a:close/>
                </a:path>
              </a:pathLst>
            </a:custGeom>
            <a:grpFill/>
            <a:ln w="9525" cap="flat">
              <a:noFill/>
              <a:prstDash val="solid"/>
              <a:miter/>
            </a:ln>
          </p:spPr>
          <p:txBody>
            <a:bodyPr rtlCol="0" anchor="ctr"/>
            <a:lstStyle/>
            <a:p>
              <a:endParaRPr lang="en-IN" sz="900" dirty="0"/>
            </a:p>
          </p:txBody>
        </p:sp>
      </p:grpSp>
      <p:sp>
        <p:nvSpPr>
          <p:cNvPr id="25" name="TextBox 7">
            <a:extLst>
              <a:ext uri="{FF2B5EF4-FFF2-40B4-BE49-F238E27FC236}">
                <a16:creationId xmlns:a16="http://schemas.microsoft.com/office/drawing/2014/main" id="{C040BF84-5023-4A01-8966-DEC0F126FD7B}"/>
              </a:ext>
            </a:extLst>
          </p:cNvPr>
          <p:cNvSpPr txBox="1"/>
          <p:nvPr/>
        </p:nvSpPr>
        <p:spPr>
          <a:xfrm>
            <a:off x="8702329" y="2008712"/>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MISSION</a:t>
            </a:r>
          </a:p>
        </p:txBody>
      </p:sp>
      <p:sp>
        <p:nvSpPr>
          <p:cNvPr id="26" name="TextBox 8">
            <a:extLst>
              <a:ext uri="{FF2B5EF4-FFF2-40B4-BE49-F238E27FC236}">
                <a16:creationId xmlns:a16="http://schemas.microsoft.com/office/drawing/2014/main" id="{507CD8AC-B829-6C6C-60A6-D3446BC30D12}"/>
              </a:ext>
            </a:extLst>
          </p:cNvPr>
          <p:cNvSpPr txBox="1"/>
          <p:nvPr/>
        </p:nvSpPr>
        <p:spPr>
          <a:xfrm>
            <a:off x="8702329" y="2522357"/>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grpSp>
        <p:nvGrpSpPr>
          <p:cNvPr id="28" name="Graphic 23" descr="Reflection outline">
            <a:extLst>
              <a:ext uri="{FF2B5EF4-FFF2-40B4-BE49-F238E27FC236}">
                <a16:creationId xmlns:a16="http://schemas.microsoft.com/office/drawing/2014/main" id="{AA7EEDE3-CFDE-0346-CE65-B5B1C246A81E}"/>
              </a:ext>
            </a:extLst>
          </p:cNvPr>
          <p:cNvGrpSpPr/>
          <p:nvPr/>
        </p:nvGrpSpPr>
        <p:grpSpPr>
          <a:xfrm>
            <a:off x="5302055" y="1422714"/>
            <a:ext cx="570527" cy="421615"/>
            <a:chOff x="3037118" y="1407370"/>
            <a:chExt cx="876464" cy="647700"/>
          </a:xfrm>
          <a:solidFill>
            <a:schemeClr val="bg1"/>
          </a:solidFill>
        </p:grpSpPr>
        <p:sp>
          <p:nvSpPr>
            <p:cNvPr id="38" name="Freeform: Shape 41">
              <a:extLst>
                <a:ext uri="{FF2B5EF4-FFF2-40B4-BE49-F238E27FC236}">
                  <a16:creationId xmlns:a16="http://schemas.microsoft.com/office/drawing/2014/main" id="{AB210045-0502-C084-8D27-293C8AC37001}"/>
                </a:ext>
              </a:extLst>
            </p:cNvPr>
            <p:cNvSpPr/>
            <p:nvPr/>
          </p:nvSpPr>
          <p:spPr>
            <a:xfrm>
              <a:off x="3037118" y="1451714"/>
              <a:ext cx="434182" cy="532070"/>
            </a:xfrm>
            <a:custGeom>
              <a:avLst/>
              <a:gdLst>
                <a:gd name="connsiteX0" fmla="*/ 384126 w 434182"/>
                <a:gd name="connsiteY0" fmla="*/ 201400 h 532070"/>
                <a:gd name="connsiteX1" fmla="*/ 384126 w 434182"/>
                <a:gd name="connsiteY1" fmla="*/ 198543 h 532070"/>
                <a:gd name="connsiteX2" fmla="*/ 199469 w 434182"/>
                <a:gd name="connsiteY2" fmla="*/ 124 h 532070"/>
                <a:gd name="connsiteX3" fmla="*/ 94490 w 434182"/>
                <a:gd name="connsiteY3" fmla="*/ 27007 h 532070"/>
                <a:gd name="connsiteX4" fmla="*/ 164 w 434182"/>
                <a:gd name="connsiteY4" fmla="*/ 198543 h 532070"/>
                <a:gd name="connsiteX5" fmla="*/ 75411 w 434182"/>
                <a:gd name="connsiteY5" fmla="*/ 352048 h 532070"/>
                <a:gd name="connsiteX6" fmla="*/ 75411 w 434182"/>
                <a:gd name="connsiteY6" fmla="*/ 513115 h 532070"/>
                <a:gd name="connsiteX7" fmla="*/ 277399 w 434182"/>
                <a:gd name="connsiteY7" fmla="*/ 532070 h 532070"/>
                <a:gd name="connsiteX8" fmla="*/ 277399 w 434182"/>
                <a:gd name="connsiteY8" fmla="*/ 436363 h 532070"/>
                <a:gd name="connsiteX9" fmla="*/ 308831 w 434182"/>
                <a:gd name="connsiteY9" fmla="*/ 436363 h 532070"/>
                <a:gd name="connsiteX10" fmla="*/ 362171 w 434182"/>
                <a:gd name="connsiteY10" fmla="*/ 414570 h 532070"/>
                <a:gd name="connsiteX11" fmla="*/ 384079 w 434182"/>
                <a:gd name="connsiteY11" fmla="*/ 360563 h 532070"/>
                <a:gd name="connsiteX12" fmla="*/ 384079 w 434182"/>
                <a:gd name="connsiteY12" fmla="*/ 322653 h 532070"/>
                <a:gd name="connsiteX13" fmla="*/ 411701 w 434182"/>
                <a:gd name="connsiteY13" fmla="*/ 322653 h 532070"/>
                <a:gd name="connsiteX14" fmla="*/ 427894 w 434182"/>
                <a:gd name="connsiteY14" fmla="*/ 278115 h 532070"/>
                <a:gd name="connsiteX15" fmla="*/ 414606 w 434182"/>
                <a:gd name="connsiteY15" fmla="*/ 300051 h 532070"/>
                <a:gd name="connsiteX16" fmla="*/ 410206 w 434182"/>
                <a:gd name="connsiteY16" fmla="*/ 303642 h 532070"/>
                <a:gd name="connsiteX17" fmla="*/ 365076 w 434182"/>
                <a:gd name="connsiteY17" fmla="*/ 303642 h 532070"/>
                <a:gd name="connsiteX18" fmla="*/ 365076 w 434182"/>
                <a:gd name="connsiteY18" fmla="*/ 360601 h 532070"/>
                <a:gd name="connsiteX19" fmla="*/ 348779 w 434182"/>
                <a:gd name="connsiteY19" fmla="*/ 401101 h 532070"/>
                <a:gd name="connsiteX20" fmla="*/ 308860 w 434182"/>
                <a:gd name="connsiteY20" fmla="*/ 417351 h 532070"/>
                <a:gd name="connsiteX21" fmla="*/ 258377 w 434182"/>
                <a:gd name="connsiteY21" fmla="*/ 417351 h 532070"/>
                <a:gd name="connsiteX22" fmla="*/ 258377 w 434182"/>
                <a:gd name="connsiteY22" fmla="*/ 511153 h 532070"/>
                <a:gd name="connsiteX23" fmla="*/ 94481 w 434182"/>
                <a:gd name="connsiteY23" fmla="*/ 495770 h 532070"/>
                <a:gd name="connsiteX24" fmla="*/ 94481 w 434182"/>
                <a:gd name="connsiteY24" fmla="*/ 342694 h 532070"/>
                <a:gd name="connsiteX25" fmla="*/ 87108 w 434182"/>
                <a:gd name="connsiteY25" fmla="*/ 336979 h 532070"/>
                <a:gd name="connsiteX26" fmla="*/ 19214 w 434182"/>
                <a:gd name="connsiteY26" fmla="*/ 198543 h 532070"/>
                <a:gd name="connsiteX27" fmla="*/ 19214 w 434182"/>
                <a:gd name="connsiteY27" fmla="*/ 197762 h 532070"/>
                <a:gd name="connsiteX28" fmla="*/ 104186 w 434182"/>
                <a:gd name="connsiteY28" fmla="*/ 43457 h 532070"/>
                <a:gd name="connsiteX29" fmla="*/ 280961 w 434182"/>
                <a:gd name="connsiteY29" fmla="*/ 43390 h 532070"/>
                <a:gd name="connsiteX30" fmla="*/ 365095 w 434182"/>
                <a:gd name="connsiteY30" fmla="*/ 197790 h 532070"/>
                <a:gd name="connsiteX31" fmla="*/ 365095 w 434182"/>
                <a:gd name="connsiteY31" fmla="*/ 206468 h 532070"/>
                <a:gd name="connsiteX32" fmla="*/ 367600 w 434182"/>
                <a:gd name="connsiteY32" fmla="*/ 210859 h 532070"/>
                <a:gd name="connsiteX33" fmla="*/ 411415 w 434182"/>
                <a:gd name="connsiteY33" fmla="*/ 287611 h 532070"/>
                <a:gd name="connsiteX34" fmla="*/ 411663 w 434182"/>
                <a:gd name="connsiteY34" fmla="*/ 288049 h 532070"/>
                <a:gd name="connsiteX35" fmla="*/ 411939 w 434182"/>
                <a:gd name="connsiteY35" fmla="*/ 288478 h 532070"/>
                <a:gd name="connsiteX36" fmla="*/ 414616 w 434182"/>
                <a:gd name="connsiteY36" fmla="*/ 300013 h 53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4182" h="532070">
                  <a:moveTo>
                    <a:pt x="384126" y="201400"/>
                  </a:moveTo>
                  <a:lnTo>
                    <a:pt x="384126" y="198543"/>
                  </a:lnTo>
                  <a:cubicBezTo>
                    <a:pt x="387927" y="92759"/>
                    <a:pt x="305253" y="3923"/>
                    <a:pt x="199469" y="124"/>
                  </a:cubicBezTo>
                  <a:cubicBezTo>
                    <a:pt x="162619" y="-1200"/>
                    <a:pt x="126168" y="8134"/>
                    <a:pt x="94490" y="27007"/>
                  </a:cubicBezTo>
                  <a:cubicBezTo>
                    <a:pt x="33581" y="62182"/>
                    <a:pt x="-2759" y="128267"/>
                    <a:pt x="164" y="198543"/>
                  </a:cubicBezTo>
                  <a:cubicBezTo>
                    <a:pt x="-1" y="258631"/>
                    <a:pt x="27814" y="315373"/>
                    <a:pt x="75411" y="352048"/>
                  </a:cubicBezTo>
                  <a:lnTo>
                    <a:pt x="75411" y="513115"/>
                  </a:lnTo>
                  <a:lnTo>
                    <a:pt x="277399" y="532070"/>
                  </a:lnTo>
                  <a:lnTo>
                    <a:pt x="277399" y="436363"/>
                  </a:lnTo>
                  <a:lnTo>
                    <a:pt x="308831" y="436363"/>
                  </a:lnTo>
                  <a:cubicBezTo>
                    <a:pt x="328751" y="436220"/>
                    <a:pt x="347851" y="428416"/>
                    <a:pt x="362171" y="414570"/>
                  </a:cubicBezTo>
                  <a:cubicBezTo>
                    <a:pt x="376311" y="400162"/>
                    <a:pt x="384185" y="380750"/>
                    <a:pt x="384079" y="360563"/>
                  </a:cubicBezTo>
                  <a:lnTo>
                    <a:pt x="384079" y="322653"/>
                  </a:lnTo>
                  <a:lnTo>
                    <a:pt x="411701" y="322653"/>
                  </a:lnTo>
                  <a:cubicBezTo>
                    <a:pt x="427894" y="320748"/>
                    <a:pt x="443134" y="301813"/>
                    <a:pt x="427894" y="278115"/>
                  </a:cubicBezTo>
                  <a:close/>
                  <a:moveTo>
                    <a:pt x="414606" y="300051"/>
                  </a:moveTo>
                  <a:cubicBezTo>
                    <a:pt x="413716" y="301818"/>
                    <a:pt x="412115" y="303123"/>
                    <a:pt x="410206" y="303642"/>
                  </a:cubicBezTo>
                  <a:lnTo>
                    <a:pt x="365076" y="303642"/>
                  </a:lnTo>
                  <a:lnTo>
                    <a:pt x="365076" y="360601"/>
                  </a:lnTo>
                  <a:cubicBezTo>
                    <a:pt x="365204" y="375723"/>
                    <a:pt x="359345" y="390282"/>
                    <a:pt x="348779" y="401101"/>
                  </a:cubicBezTo>
                  <a:cubicBezTo>
                    <a:pt x="338023" y="411397"/>
                    <a:pt x="323748" y="417208"/>
                    <a:pt x="308860" y="417351"/>
                  </a:cubicBezTo>
                  <a:lnTo>
                    <a:pt x="258377" y="417351"/>
                  </a:lnTo>
                  <a:lnTo>
                    <a:pt x="258377" y="511153"/>
                  </a:lnTo>
                  <a:lnTo>
                    <a:pt x="94481" y="495770"/>
                  </a:lnTo>
                  <a:lnTo>
                    <a:pt x="94481" y="342694"/>
                  </a:lnTo>
                  <a:lnTo>
                    <a:pt x="87108" y="336979"/>
                  </a:lnTo>
                  <a:cubicBezTo>
                    <a:pt x="44165" y="303915"/>
                    <a:pt x="19066" y="252740"/>
                    <a:pt x="19214" y="198543"/>
                  </a:cubicBezTo>
                  <a:lnTo>
                    <a:pt x="19214" y="197762"/>
                  </a:lnTo>
                  <a:cubicBezTo>
                    <a:pt x="16453" y="134483"/>
                    <a:pt x="49234" y="74954"/>
                    <a:pt x="104186" y="43457"/>
                  </a:cubicBezTo>
                  <a:cubicBezTo>
                    <a:pt x="158637" y="11007"/>
                    <a:pt x="226486" y="10981"/>
                    <a:pt x="280961" y="43390"/>
                  </a:cubicBezTo>
                  <a:cubicBezTo>
                    <a:pt x="335151" y="75580"/>
                    <a:pt x="367422" y="134804"/>
                    <a:pt x="365095" y="197790"/>
                  </a:cubicBezTo>
                  <a:lnTo>
                    <a:pt x="365095" y="206468"/>
                  </a:lnTo>
                  <a:lnTo>
                    <a:pt x="367600" y="210859"/>
                  </a:lnTo>
                  <a:lnTo>
                    <a:pt x="411415" y="287611"/>
                  </a:lnTo>
                  <a:lnTo>
                    <a:pt x="411663" y="288049"/>
                  </a:lnTo>
                  <a:lnTo>
                    <a:pt x="411939" y="288478"/>
                  </a:lnTo>
                  <a:cubicBezTo>
                    <a:pt x="413682" y="291154"/>
                    <a:pt x="416368" y="296288"/>
                    <a:pt x="414616" y="300013"/>
                  </a:cubicBezTo>
                  <a:close/>
                </a:path>
              </a:pathLst>
            </a:custGeom>
            <a:grpFill/>
            <a:ln w="9525" cap="flat">
              <a:noFill/>
              <a:prstDash val="solid"/>
              <a:miter/>
            </a:ln>
          </p:spPr>
          <p:txBody>
            <a:bodyPr rtlCol="0" anchor="ctr"/>
            <a:lstStyle/>
            <a:p>
              <a:endParaRPr lang="en-IN" sz="900" dirty="0"/>
            </a:p>
          </p:txBody>
        </p:sp>
        <p:sp>
          <p:nvSpPr>
            <p:cNvPr id="39" name="Freeform: Shape 42">
              <a:extLst>
                <a:ext uri="{FF2B5EF4-FFF2-40B4-BE49-F238E27FC236}">
                  <a16:creationId xmlns:a16="http://schemas.microsoft.com/office/drawing/2014/main" id="{32FECA3C-1FDB-6620-B0CB-D96BBFDF3973}"/>
                </a:ext>
              </a:extLst>
            </p:cNvPr>
            <p:cNvSpPr/>
            <p:nvPr/>
          </p:nvSpPr>
          <p:spPr>
            <a:xfrm>
              <a:off x="3313831" y="1618965"/>
              <a:ext cx="47378" cy="47378"/>
            </a:xfrm>
            <a:custGeom>
              <a:avLst/>
              <a:gdLst>
                <a:gd name="connsiteX0" fmla="*/ 23565 w 47378"/>
                <a:gd name="connsiteY0" fmla="*/ 2 h 47378"/>
                <a:gd name="connsiteX1" fmla="*/ 0 w 47378"/>
                <a:gd name="connsiteY1" fmla="*/ 23814 h 47378"/>
                <a:gd name="connsiteX2" fmla="*/ 23813 w 47378"/>
                <a:gd name="connsiteY2" fmla="*/ 47378 h 47378"/>
                <a:gd name="connsiteX3" fmla="*/ 47378 w 47378"/>
                <a:gd name="connsiteY3" fmla="*/ 23691 h 47378"/>
                <a:gd name="connsiteX4" fmla="*/ 24035 w 47378"/>
                <a:gd name="connsiteY4" fmla="*/ 1 h 47378"/>
                <a:gd name="connsiteX5" fmla="*/ 23565 w 47378"/>
                <a:gd name="connsiteY5" fmla="*/ 2 h 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78" h="47378">
                  <a:moveTo>
                    <a:pt x="23565" y="2"/>
                  </a:moveTo>
                  <a:cubicBezTo>
                    <a:pt x="10483" y="71"/>
                    <a:pt x="-67" y="10732"/>
                    <a:pt x="0" y="23814"/>
                  </a:cubicBezTo>
                  <a:cubicBezTo>
                    <a:pt x="69" y="36897"/>
                    <a:pt x="10730" y="47447"/>
                    <a:pt x="23813" y="47378"/>
                  </a:cubicBezTo>
                  <a:cubicBezTo>
                    <a:pt x="36847" y="47311"/>
                    <a:pt x="47378" y="36725"/>
                    <a:pt x="47378" y="23691"/>
                  </a:cubicBezTo>
                  <a:cubicBezTo>
                    <a:pt x="47473" y="10702"/>
                    <a:pt x="37022" y="96"/>
                    <a:pt x="24035" y="1"/>
                  </a:cubicBezTo>
                  <a:cubicBezTo>
                    <a:pt x="23878" y="-1"/>
                    <a:pt x="23721" y="0"/>
                    <a:pt x="23565" y="2"/>
                  </a:cubicBezTo>
                  <a:close/>
                </a:path>
              </a:pathLst>
            </a:custGeom>
            <a:grpFill/>
            <a:ln w="9525" cap="flat">
              <a:noFill/>
              <a:prstDash val="solid"/>
              <a:miter/>
            </a:ln>
          </p:spPr>
          <p:txBody>
            <a:bodyPr rtlCol="0" anchor="ctr"/>
            <a:lstStyle/>
            <a:p>
              <a:endParaRPr lang="en-IN" sz="900" dirty="0"/>
            </a:p>
          </p:txBody>
        </p:sp>
        <p:sp>
          <p:nvSpPr>
            <p:cNvPr id="40" name="Freeform: Shape 43">
              <a:extLst>
                <a:ext uri="{FF2B5EF4-FFF2-40B4-BE49-F238E27FC236}">
                  <a16:creationId xmlns:a16="http://schemas.microsoft.com/office/drawing/2014/main" id="{5BC55E8A-549A-9A96-39C7-20B315A682EA}"/>
                </a:ext>
              </a:extLst>
            </p:cNvPr>
            <p:cNvSpPr/>
            <p:nvPr/>
          </p:nvSpPr>
          <p:spPr>
            <a:xfrm>
              <a:off x="3728730" y="1618966"/>
              <a:ext cx="47378" cy="47378"/>
            </a:xfrm>
            <a:custGeom>
              <a:avLst/>
              <a:gdLst>
                <a:gd name="connsiteX0" fmla="*/ 23565 w 47378"/>
                <a:gd name="connsiteY0" fmla="*/ 2 h 47378"/>
                <a:gd name="connsiteX1" fmla="*/ 0 w 47378"/>
                <a:gd name="connsiteY1" fmla="*/ 23814 h 47378"/>
                <a:gd name="connsiteX2" fmla="*/ 23813 w 47378"/>
                <a:gd name="connsiteY2" fmla="*/ 47378 h 47378"/>
                <a:gd name="connsiteX3" fmla="*/ 47378 w 47378"/>
                <a:gd name="connsiteY3" fmla="*/ 23671 h 47378"/>
                <a:gd name="connsiteX4" fmla="*/ 24016 w 47378"/>
                <a:gd name="connsiteY4" fmla="*/ 1 h 47378"/>
                <a:gd name="connsiteX5" fmla="*/ 23565 w 47378"/>
                <a:gd name="connsiteY5" fmla="*/ 2 h 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78" h="47378">
                  <a:moveTo>
                    <a:pt x="23565" y="2"/>
                  </a:moveTo>
                  <a:cubicBezTo>
                    <a:pt x="10483" y="70"/>
                    <a:pt x="-67" y="10731"/>
                    <a:pt x="0" y="23814"/>
                  </a:cubicBezTo>
                  <a:cubicBezTo>
                    <a:pt x="69" y="36897"/>
                    <a:pt x="10730" y="47447"/>
                    <a:pt x="23813" y="47378"/>
                  </a:cubicBezTo>
                  <a:cubicBezTo>
                    <a:pt x="36854" y="47310"/>
                    <a:pt x="47388" y="36713"/>
                    <a:pt x="47378" y="23671"/>
                  </a:cubicBezTo>
                  <a:cubicBezTo>
                    <a:pt x="47462" y="10683"/>
                    <a:pt x="37003" y="85"/>
                    <a:pt x="24016" y="1"/>
                  </a:cubicBezTo>
                  <a:cubicBezTo>
                    <a:pt x="23865" y="0"/>
                    <a:pt x="23715" y="0"/>
                    <a:pt x="23565" y="2"/>
                  </a:cubicBezTo>
                  <a:close/>
                </a:path>
              </a:pathLst>
            </a:custGeom>
            <a:grpFill/>
            <a:ln w="9525" cap="flat">
              <a:noFill/>
              <a:prstDash val="solid"/>
              <a:miter/>
            </a:ln>
          </p:spPr>
          <p:txBody>
            <a:bodyPr rtlCol="0" anchor="ctr"/>
            <a:lstStyle/>
            <a:p>
              <a:endParaRPr lang="en-IN" sz="900" dirty="0"/>
            </a:p>
          </p:txBody>
        </p:sp>
        <p:sp>
          <p:nvSpPr>
            <p:cNvPr id="41" name="Freeform: Shape 44">
              <a:extLst>
                <a:ext uri="{FF2B5EF4-FFF2-40B4-BE49-F238E27FC236}">
                  <a16:creationId xmlns:a16="http://schemas.microsoft.com/office/drawing/2014/main" id="{D5C2D3E1-EF14-3210-FDB1-4F7AFF1FBE7F}"/>
                </a:ext>
              </a:extLst>
            </p:cNvPr>
            <p:cNvSpPr/>
            <p:nvPr/>
          </p:nvSpPr>
          <p:spPr>
            <a:xfrm>
              <a:off x="3513532" y="1407370"/>
              <a:ext cx="400050" cy="647700"/>
            </a:xfrm>
            <a:custGeom>
              <a:avLst/>
              <a:gdLst>
                <a:gd name="connsiteX0" fmla="*/ 400050 w 400050"/>
                <a:gd name="connsiteY0" fmla="*/ 285750 h 647700"/>
                <a:gd name="connsiteX1" fmla="*/ 200025 w 400050"/>
                <a:gd name="connsiteY1" fmla="*/ 0 h 647700"/>
                <a:gd name="connsiteX2" fmla="*/ 0 w 400050"/>
                <a:gd name="connsiteY2" fmla="*/ 285750 h 647700"/>
                <a:gd name="connsiteX3" fmla="*/ 190500 w 400050"/>
                <a:gd name="connsiteY3" fmla="*/ 571157 h 647700"/>
                <a:gd name="connsiteX4" fmla="*/ 190500 w 400050"/>
                <a:gd name="connsiteY4" fmla="*/ 628650 h 647700"/>
                <a:gd name="connsiteX5" fmla="*/ 114300 w 400050"/>
                <a:gd name="connsiteY5" fmla="*/ 628650 h 647700"/>
                <a:gd name="connsiteX6" fmla="*/ 114300 w 400050"/>
                <a:gd name="connsiteY6" fmla="*/ 647700 h 647700"/>
                <a:gd name="connsiteX7" fmla="*/ 285750 w 400050"/>
                <a:gd name="connsiteY7" fmla="*/ 647700 h 647700"/>
                <a:gd name="connsiteX8" fmla="*/ 285750 w 400050"/>
                <a:gd name="connsiteY8" fmla="*/ 628650 h 647700"/>
                <a:gd name="connsiteX9" fmla="*/ 209550 w 400050"/>
                <a:gd name="connsiteY9" fmla="*/ 628650 h 647700"/>
                <a:gd name="connsiteX10" fmla="*/ 209550 w 400050"/>
                <a:gd name="connsiteY10" fmla="*/ 571157 h 647700"/>
                <a:gd name="connsiteX11" fmla="*/ 400050 w 400050"/>
                <a:gd name="connsiteY11" fmla="*/ 285750 h 647700"/>
                <a:gd name="connsiteX12" fmla="*/ 280673 w 400050"/>
                <a:gd name="connsiteY12" fmla="*/ 524418 h 647700"/>
                <a:gd name="connsiteX13" fmla="*/ 280673 w 400050"/>
                <a:gd name="connsiteY13" fmla="*/ 461658 h 647700"/>
                <a:gd name="connsiteX14" fmla="*/ 230191 w 400050"/>
                <a:gd name="connsiteY14" fmla="*/ 461658 h 647700"/>
                <a:gd name="connsiteX15" fmla="*/ 190271 w 400050"/>
                <a:gd name="connsiteY15" fmla="*/ 445408 h 647700"/>
                <a:gd name="connsiteX16" fmla="*/ 173993 w 400050"/>
                <a:gd name="connsiteY16" fmla="*/ 404908 h 647700"/>
                <a:gd name="connsiteX17" fmla="*/ 173993 w 400050"/>
                <a:gd name="connsiteY17" fmla="*/ 347948 h 647700"/>
                <a:gd name="connsiteX18" fmla="*/ 128807 w 400050"/>
                <a:gd name="connsiteY18" fmla="*/ 347948 h 647700"/>
                <a:gd name="connsiteX19" fmla="*/ 124406 w 400050"/>
                <a:gd name="connsiteY19" fmla="*/ 344357 h 647700"/>
                <a:gd name="connsiteX20" fmla="*/ 127092 w 400050"/>
                <a:gd name="connsiteY20" fmla="*/ 332775 h 647700"/>
                <a:gd name="connsiteX21" fmla="*/ 127359 w 400050"/>
                <a:gd name="connsiteY21" fmla="*/ 332346 h 647700"/>
                <a:gd name="connsiteX22" fmla="*/ 127616 w 400050"/>
                <a:gd name="connsiteY22" fmla="*/ 331908 h 647700"/>
                <a:gd name="connsiteX23" fmla="*/ 171431 w 400050"/>
                <a:gd name="connsiteY23" fmla="*/ 255156 h 647700"/>
                <a:gd name="connsiteX24" fmla="*/ 173936 w 400050"/>
                <a:gd name="connsiteY24" fmla="*/ 250765 h 647700"/>
                <a:gd name="connsiteX25" fmla="*/ 173936 w 400050"/>
                <a:gd name="connsiteY25" fmla="*/ 242478 h 647700"/>
                <a:gd name="connsiteX26" fmla="*/ 173936 w 400050"/>
                <a:gd name="connsiteY26" fmla="*/ 242087 h 647700"/>
                <a:gd name="connsiteX27" fmla="*/ 257956 w 400050"/>
                <a:gd name="connsiteY27" fmla="*/ 87782 h 647700"/>
                <a:gd name="connsiteX28" fmla="*/ 304981 w 400050"/>
                <a:gd name="connsiteY28" fmla="*/ 68732 h 647700"/>
                <a:gd name="connsiteX29" fmla="*/ 381010 w 400050"/>
                <a:gd name="connsiteY29" fmla="*/ 285817 h 647700"/>
                <a:gd name="connsiteX30" fmla="*/ 280673 w 400050"/>
                <a:gd name="connsiteY30" fmla="*/ 524418 h 647700"/>
                <a:gd name="connsiteX31" fmla="*/ 19050 w 400050"/>
                <a:gd name="connsiteY31" fmla="*/ 285750 h 647700"/>
                <a:gd name="connsiteX32" fmla="*/ 200025 w 400050"/>
                <a:gd name="connsiteY32" fmla="*/ 19050 h 647700"/>
                <a:gd name="connsiteX33" fmla="*/ 288684 w 400050"/>
                <a:gd name="connsiteY33" fmla="*/ 53340 h 647700"/>
                <a:gd name="connsiteX34" fmla="*/ 248288 w 400050"/>
                <a:gd name="connsiteY34" fmla="*/ 71352 h 647700"/>
                <a:gd name="connsiteX35" fmla="*/ 154943 w 400050"/>
                <a:gd name="connsiteY35" fmla="*/ 242887 h 647700"/>
                <a:gd name="connsiteX36" fmla="*/ 154943 w 400050"/>
                <a:gd name="connsiteY36" fmla="*/ 245745 h 647700"/>
                <a:gd name="connsiteX37" fmla="*/ 111128 w 400050"/>
                <a:gd name="connsiteY37" fmla="*/ 322497 h 647700"/>
                <a:gd name="connsiteX38" fmla="*/ 127321 w 400050"/>
                <a:gd name="connsiteY38" fmla="*/ 367036 h 647700"/>
                <a:gd name="connsiteX39" fmla="*/ 154943 w 400050"/>
                <a:gd name="connsiteY39" fmla="*/ 367036 h 647700"/>
                <a:gd name="connsiteX40" fmla="*/ 154943 w 400050"/>
                <a:gd name="connsiteY40" fmla="*/ 404946 h 647700"/>
                <a:gd name="connsiteX41" fmla="*/ 176851 w 400050"/>
                <a:gd name="connsiteY41" fmla="*/ 458953 h 647700"/>
                <a:gd name="connsiteX42" fmla="*/ 230191 w 400050"/>
                <a:gd name="connsiteY42" fmla="*/ 480746 h 647700"/>
                <a:gd name="connsiteX43" fmla="*/ 261623 w 400050"/>
                <a:gd name="connsiteY43" fmla="*/ 480746 h 647700"/>
                <a:gd name="connsiteX44" fmla="*/ 261623 w 400050"/>
                <a:gd name="connsiteY44" fmla="*/ 536572 h 647700"/>
                <a:gd name="connsiteX45" fmla="*/ 200025 w 400050"/>
                <a:gd name="connsiteY45" fmla="*/ 552450 h 647700"/>
                <a:gd name="connsiteX46" fmla="*/ 19050 w 400050"/>
                <a:gd name="connsiteY46" fmla="*/ 2857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0050" h="647700">
                  <a:moveTo>
                    <a:pt x="400050" y="285750"/>
                  </a:moveTo>
                  <a:cubicBezTo>
                    <a:pt x="400050" y="127930"/>
                    <a:pt x="310515" y="0"/>
                    <a:pt x="200025" y="0"/>
                  </a:cubicBezTo>
                  <a:cubicBezTo>
                    <a:pt x="89535" y="0"/>
                    <a:pt x="0" y="127930"/>
                    <a:pt x="0" y="285750"/>
                  </a:cubicBezTo>
                  <a:cubicBezTo>
                    <a:pt x="0" y="438998"/>
                    <a:pt x="84458" y="564051"/>
                    <a:pt x="190500" y="571157"/>
                  </a:cubicBezTo>
                  <a:lnTo>
                    <a:pt x="190500" y="628650"/>
                  </a:lnTo>
                  <a:lnTo>
                    <a:pt x="114300" y="628650"/>
                  </a:lnTo>
                  <a:lnTo>
                    <a:pt x="114300" y="647700"/>
                  </a:lnTo>
                  <a:lnTo>
                    <a:pt x="285750" y="647700"/>
                  </a:lnTo>
                  <a:lnTo>
                    <a:pt x="285750" y="628650"/>
                  </a:lnTo>
                  <a:lnTo>
                    <a:pt x="209550" y="628650"/>
                  </a:lnTo>
                  <a:lnTo>
                    <a:pt x="209550" y="571157"/>
                  </a:lnTo>
                  <a:cubicBezTo>
                    <a:pt x="315601" y="564051"/>
                    <a:pt x="400050" y="438998"/>
                    <a:pt x="400050" y="285750"/>
                  </a:cubicBezTo>
                  <a:close/>
                  <a:moveTo>
                    <a:pt x="280673" y="524418"/>
                  </a:moveTo>
                  <a:lnTo>
                    <a:pt x="280673" y="461658"/>
                  </a:lnTo>
                  <a:lnTo>
                    <a:pt x="230191" y="461658"/>
                  </a:lnTo>
                  <a:cubicBezTo>
                    <a:pt x="215301" y="461517"/>
                    <a:pt x="201026" y="455706"/>
                    <a:pt x="190271" y="445408"/>
                  </a:cubicBezTo>
                  <a:cubicBezTo>
                    <a:pt x="179712" y="434586"/>
                    <a:pt x="173861" y="420028"/>
                    <a:pt x="173993" y="404908"/>
                  </a:cubicBezTo>
                  <a:lnTo>
                    <a:pt x="173993" y="347948"/>
                  </a:lnTo>
                  <a:lnTo>
                    <a:pt x="128807" y="347948"/>
                  </a:lnTo>
                  <a:cubicBezTo>
                    <a:pt x="126895" y="347433"/>
                    <a:pt x="125294" y="346127"/>
                    <a:pt x="124406" y="344357"/>
                  </a:cubicBezTo>
                  <a:cubicBezTo>
                    <a:pt x="122644" y="340633"/>
                    <a:pt x="125359" y="335499"/>
                    <a:pt x="127092" y="332775"/>
                  </a:cubicBezTo>
                  <a:lnTo>
                    <a:pt x="127359" y="332346"/>
                  </a:lnTo>
                  <a:lnTo>
                    <a:pt x="127616" y="331908"/>
                  </a:lnTo>
                  <a:lnTo>
                    <a:pt x="171431" y="255156"/>
                  </a:lnTo>
                  <a:lnTo>
                    <a:pt x="173936" y="250765"/>
                  </a:lnTo>
                  <a:lnTo>
                    <a:pt x="173936" y="242478"/>
                  </a:lnTo>
                  <a:lnTo>
                    <a:pt x="173936" y="242087"/>
                  </a:lnTo>
                  <a:cubicBezTo>
                    <a:pt x="171615" y="179157"/>
                    <a:pt x="203837" y="119981"/>
                    <a:pt x="257956" y="87782"/>
                  </a:cubicBezTo>
                  <a:cubicBezTo>
                    <a:pt x="272624" y="79185"/>
                    <a:pt x="288465" y="72768"/>
                    <a:pt x="304981" y="68732"/>
                  </a:cubicBezTo>
                  <a:cubicBezTo>
                    <a:pt x="350958" y="117148"/>
                    <a:pt x="381010" y="196367"/>
                    <a:pt x="381010" y="285817"/>
                  </a:cubicBezTo>
                  <a:cubicBezTo>
                    <a:pt x="381000" y="390134"/>
                    <a:pt x="340081" y="480651"/>
                    <a:pt x="280673" y="524418"/>
                  </a:cubicBezTo>
                  <a:close/>
                  <a:moveTo>
                    <a:pt x="19050" y="285750"/>
                  </a:moveTo>
                  <a:cubicBezTo>
                    <a:pt x="19050" y="138694"/>
                    <a:pt x="100241" y="19050"/>
                    <a:pt x="200025" y="19050"/>
                  </a:cubicBezTo>
                  <a:cubicBezTo>
                    <a:pt x="232704" y="19629"/>
                    <a:pt x="264119" y="31779"/>
                    <a:pt x="288684" y="53340"/>
                  </a:cubicBezTo>
                  <a:cubicBezTo>
                    <a:pt x="274574" y="57781"/>
                    <a:pt x="261021" y="63824"/>
                    <a:pt x="248288" y="71352"/>
                  </a:cubicBezTo>
                  <a:cubicBezTo>
                    <a:pt x="188103" y="107116"/>
                    <a:pt x="152290" y="172927"/>
                    <a:pt x="154943" y="242887"/>
                  </a:cubicBezTo>
                  <a:lnTo>
                    <a:pt x="154943" y="245745"/>
                  </a:lnTo>
                  <a:lnTo>
                    <a:pt x="111128" y="322497"/>
                  </a:lnTo>
                  <a:cubicBezTo>
                    <a:pt x="95888" y="346196"/>
                    <a:pt x="111128" y="365141"/>
                    <a:pt x="127321" y="367036"/>
                  </a:cubicBezTo>
                  <a:lnTo>
                    <a:pt x="154943" y="367036"/>
                  </a:lnTo>
                  <a:lnTo>
                    <a:pt x="154943" y="404946"/>
                  </a:lnTo>
                  <a:cubicBezTo>
                    <a:pt x="154832" y="425134"/>
                    <a:pt x="162707" y="444547"/>
                    <a:pt x="176851" y="458953"/>
                  </a:cubicBezTo>
                  <a:cubicBezTo>
                    <a:pt x="191171" y="472800"/>
                    <a:pt x="210271" y="480604"/>
                    <a:pt x="230191" y="480746"/>
                  </a:cubicBezTo>
                  <a:lnTo>
                    <a:pt x="261623" y="480746"/>
                  </a:lnTo>
                  <a:lnTo>
                    <a:pt x="261623" y="536572"/>
                  </a:lnTo>
                  <a:cubicBezTo>
                    <a:pt x="242727" y="546895"/>
                    <a:pt x="221557" y="552352"/>
                    <a:pt x="200025" y="552450"/>
                  </a:cubicBezTo>
                  <a:cubicBezTo>
                    <a:pt x="100241" y="552450"/>
                    <a:pt x="19050" y="432806"/>
                    <a:pt x="19050" y="285750"/>
                  </a:cubicBezTo>
                  <a:close/>
                </a:path>
              </a:pathLst>
            </a:custGeom>
            <a:grpFill/>
            <a:ln w="9525" cap="flat">
              <a:noFill/>
              <a:prstDash val="solid"/>
              <a:miter/>
            </a:ln>
          </p:spPr>
          <p:txBody>
            <a:bodyPr rtlCol="0" anchor="ctr"/>
            <a:lstStyle/>
            <a:p>
              <a:endParaRPr lang="en-IN" sz="900" dirty="0"/>
            </a:p>
          </p:txBody>
        </p:sp>
      </p:grpSp>
      <p:sp>
        <p:nvSpPr>
          <p:cNvPr id="29" name="TextBox 15">
            <a:extLst>
              <a:ext uri="{FF2B5EF4-FFF2-40B4-BE49-F238E27FC236}">
                <a16:creationId xmlns:a16="http://schemas.microsoft.com/office/drawing/2014/main" id="{8459AF3A-8EFA-4E8B-04F7-C488C5062A03}"/>
              </a:ext>
            </a:extLst>
          </p:cNvPr>
          <p:cNvSpPr txBox="1"/>
          <p:nvPr/>
        </p:nvSpPr>
        <p:spPr>
          <a:xfrm>
            <a:off x="5282779" y="2008712"/>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PURPOSE</a:t>
            </a:r>
          </a:p>
        </p:txBody>
      </p:sp>
      <p:sp>
        <p:nvSpPr>
          <p:cNvPr id="30" name="TextBox 16">
            <a:extLst>
              <a:ext uri="{FF2B5EF4-FFF2-40B4-BE49-F238E27FC236}">
                <a16:creationId xmlns:a16="http://schemas.microsoft.com/office/drawing/2014/main" id="{4B8F70CE-9C2E-C5DB-D36C-8D980B772CB9}"/>
              </a:ext>
            </a:extLst>
          </p:cNvPr>
          <p:cNvSpPr txBox="1"/>
          <p:nvPr/>
        </p:nvSpPr>
        <p:spPr>
          <a:xfrm>
            <a:off x="5282779" y="2522357"/>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sp>
        <p:nvSpPr>
          <p:cNvPr id="32" name="TextBox 18">
            <a:extLst>
              <a:ext uri="{FF2B5EF4-FFF2-40B4-BE49-F238E27FC236}">
                <a16:creationId xmlns:a16="http://schemas.microsoft.com/office/drawing/2014/main" id="{D9AA36C8-93DB-96E1-5F17-7A2106B3F8F1}"/>
              </a:ext>
            </a:extLst>
          </p:cNvPr>
          <p:cNvSpPr txBox="1"/>
          <p:nvPr/>
        </p:nvSpPr>
        <p:spPr>
          <a:xfrm>
            <a:off x="5282779" y="4500577"/>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VISION</a:t>
            </a:r>
          </a:p>
        </p:txBody>
      </p:sp>
      <p:sp>
        <p:nvSpPr>
          <p:cNvPr id="33" name="TextBox 19">
            <a:extLst>
              <a:ext uri="{FF2B5EF4-FFF2-40B4-BE49-F238E27FC236}">
                <a16:creationId xmlns:a16="http://schemas.microsoft.com/office/drawing/2014/main" id="{D32D7C7A-1224-07C4-02C6-D3A522DB502F}"/>
              </a:ext>
            </a:extLst>
          </p:cNvPr>
          <p:cNvSpPr txBox="1"/>
          <p:nvPr/>
        </p:nvSpPr>
        <p:spPr>
          <a:xfrm>
            <a:off x="5282779" y="5014223"/>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sp>
        <p:nvSpPr>
          <p:cNvPr id="36" name="TextBox 22">
            <a:extLst>
              <a:ext uri="{FF2B5EF4-FFF2-40B4-BE49-F238E27FC236}">
                <a16:creationId xmlns:a16="http://schemas.microsoft.com/office/drawing/2014/main" id="{72E6044E-4756-F327-7D33-3424EC685449}"/>
              </a:ext>
            </a:extLst>
          </p:cNvPr>
          <p:cNvSpPr txBox="1"/>
          <p:nvPr/>
        </p:nvSpPr>
        <p:spPr>
          <a:xfrm>
            <a:off x="8702329" y="4500577"/>
            <a:ext cx="2363924" cy="392304"/>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2800" b="1" kern="0" dirty="0">
                <a:solidFill>
                  <a:schemeClr val="bg1"/>
                </a:solidFill>
                <a:cs typeface="Arial" panose="020B0604020202020204" pitchFamily="34" charset="0"/>
              </a:rPr>
              <a:t>GOALS</a:t>
            </a:r>
          </a:p>
        </p:txBody>
      </p:sp>
      <p:sp>
        <p:nvSpPr>
          <p:cNvPr id="37" name="TextBox 23">
            <a:extLst>
              <a:ext uri="{FF2B5EF4-FFF2-40B4-BE49-F238E27FC236}">
                <a16:creationId xmlns:a16="http://schemas.microsoft.com/office/drawing/2014/main" id="{49FCD446-E035-B8F0-EBA6-77596E118FDB}"/>
              </a:ext>
            </a:extLst>
          </p:cNvPr>
          <p:cNvSpPr txBox="1"/>
          <p:nvPr/>
        </p:nvSpPr>
        <p:spPr>
          <a:xfrm>
            <a:off x="8702329" y="5014223"/>
            <a:ext cx="2363924" cy="609072"/>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400" kern="0" dirty="0">
                <a:solidFill>
                  <a:schemeClr val="bg1"/>
                </a:solidFill>
                <a:cs typeface="Arial" panose="020B0604020202020204" pitchFamily="34" charset="0"/>
              </a:rPr>
              <a:t>Insert your desired text here. This is a sample text. </a:t>
            </a:r>
          </a:p>
        </p:txBody>
      </p:sp>
      <p:grpSp>
        <p:nvGrpSpPr>
          <p:cNvPr id="48" name="Graphic 27" descr="Eye outline">
            <a:extLst>
              <a:ext uri="{FF2B5EF4-FFF2-40B4-BE49-F238E27FC236}">
                <a16:creationId xmlns:a16="http://schemas.microsoft.com/office/drawing/2014/main" id="{7681878E-B34C-2742-006A-B78EE2CFCDD7}"/>
              </a:ext>
            </a:extLst>
          </p:cNvPr>
          <p:cNvGrpSpPr/>
          <p:nvPr userDrawn="1"/>
        </p:nvGrpSpPr>
        <p:grpSpPr>
          <a:xfrm>
            <a:off x="5258765" y="4072213"/>
            <a:ext cx="483612" cy="272809"/>
            <a:chOff x="9780539" y="3476356"/>
            <a:chExt cx="742944" cy="419100"/>
          </a:xfrm>
          <a:solidFill>
            <a:schemeClr val="bg1"/>
          </a:solidFill>
        </p:grpSpPr>
        <p:sp>
          <p:nvSpPr>
            <p:cNvPr id="49" name="Freeform: Shape 37">
              <a:extLst>
                <a:ext uri="{FF2B5EF4-FFF2-40B4-BE49-F238E27FC236}">
                  <a16:creationId xmlns:a16="http://schemas.microsoft.com/office/drawing/2014/main" id="{6A474B29-2C36-0459-8AD5-3F716F91B95C}"/>
                </a:ext>
              </a:extLst>
            </p:cNvPr>
            <p:cNvSpPr/>
            <p:nvPr/>
          </p:nvSpPr>
          <p:spPr>
            <a:xfrm>
              <a:off x="9780539" y="3476356"/>
              <a:ext cx="742944" cy="419100"/>
            </a:xfrm>
            <a:custGeom>
              <a:avLst/>
              <a:gdLst>
                <a:gd name="connsiteX0" fmla="*/ 740576 w 742944"/>
                <a:gd name="connsiteY0" fmla="*/ 203264 h 419100"/>
                <a:gd name="connsiteX1" fmla="*/ 371473 w 742944"/>
                <a:gd name="connsiteY1" fmla="*/ 0 h 419100"/>
                <a:gd name="connsiteX2" fmla="*/ 2369 w 742944"/>
                <a:gd name="connsiteY2" fmla="*/ 203264 h 419100"/>
                <a:gd name="connsiteX3" fmla="*/ 2369 w 742944"/>
                <a:gd name="connsiteY3" fmla="*/ 215837 h 419100"/>
                <a:gd name="connsiteX4" fmla="*/ 371473 w 742944"/>
                <a:gd name="connsiteY4" fmla="*/ 419100 h 419100"/>
                <a:gd name="connsiteX5" fmla="*/ 740576 w 742944"/>
                <a:gd name="connsiteY5" fmla="*/ 215837 h 419100"/>
                <a:gd name="connsiteX6" fmla="*/ 740576 w 742944"/>
                <a:gd name="connsiteY6" fmla="*/ 203264 h 419100"/>
                <a:gd name="connsiteX7" fmla="*/ 190498 w 742944"/>
                <a:gd name="connsiteY7" fmla="*/ 209550 h 419100"/>
                <a:gd name="connsiteX8" fmla="*/ 371473 w 742944"/>
                <a:gd name="connsiteY8" fmla="*/ 28575 h 419100"/>
                <a:gd name="connsiteX9" fmla="*/ 552448 w 742944"/>
                <a:gd name="connsiteY9" fmla="*/ 209550 h 419100"/>
                <a:gd name="connsiteX10" fmla="*/ 371473 w 742944"/>
                <a:gd name="connsiteY10" fmla="*/ 390525 h 419100"/>
                <a:gd name="connsiteX11" fmla="*/ 190498 w 742944"/>
                <a:gd name="connsiteY11" fmla="*/ 209550 h 419100"/>
                <a:gd name="connsiteX12" fmla="*/ 22467 w 742944"/>
                <a:gd name="connsiteY12" fmla="*/ 209550 h 419100"/>
                <a:gd name="connsiteX13" fmla="*/ 267764 w 742944"/>
                <a:gd name="connsiteY13" fmla="*/ 38624 h 419100"/>
                <a:gd name="connsiteX14" fmla="*/ 267841 w 742944"/>
                <a:gd name="connsiteY14" fmla="*/ 38786 h 419100"/>
                <a:gd name="connsiteX15" fmla="*/ 200136 w 742944"/>
                <a:gd name="connsiteY15" fmla="*/ 312610 h 419100"/>
                <a:gd name="connsiteX16" fmla="*/ 267841 w 742944"/>
                <a:gd name="connsiteY16" fmla="*/ 380314 h 419100"/>
                <a:gd name="connsiteX17" fmla="*/ 267764 w 742944"/>
                <a:gd name="connsiteY17" fmla="*/ 380476 h 419100"/>
                <a:gd name="connsiteX18" fmla="*/ 22467 w 742944"/>
                <a:gd name="connsiteY18" fmla="*/ 209550 h 419100"/>
                <a:gd name="connsiteX19" fmla="*/ 475181 w 742944"/>
                <a:gd name="connsiteY19" fmla="*/ 380476 h 419100"/>
                <a:gd name="connsiteX20" fmla="*/ 475105 w 742944"/>
                <a:gd name="connsiteY20" fmla="*/ 380314 h 419100"/>
                <a:gd name="connsiteX21" fmla="*/ 542809 w 742944"/>
                <a:gd name="connsiteY21" fmla="*/ 106490 h 419100"/>
                <a:gd name="connsiteX22" fmla="*/ 475105 w 742944"/>
                <a:gd name="connsiteY22" fmla="*/ 38786 h 419100"/>
                <a:gd name="connsiteX23" fmla="*/ 475181 w 742944"/>
                <a:gd name="connsiteY23" fmla="*/ 38624 h 419100"/>
                <a:gd name="connsiteX24" fmla="*/ 720478 w 742944"/>
                <a:gd name="connsiteY24" fmla="*/ 209550 h 419100"/>
                <a:gd name="connsiteX25" fmla="*/ 475181 w 742944"/>
                <a:gd name="connsiteY25" fmla="*/ 38047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944" h="41910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grpFill/>
            <a:ln w="9525" cap="flat">
              <a:noFill/>
              <a:prstDash val="solid"/>
              <a:miter/>
            </a:ln>
          </p:spPr>
          <p:txBody>
            <a:bodyPr rtlCol="0" anchor="ctr"/>
            <a:lstStyle/>
            <a:p>
              <a:endParaRPr lang="en-IN" sz="900" dirty="0"/>
            </a:p>
          </p:txBody>
        </p:sp>
        <p:sp>
          <p:nvSpPr>
            <p:cNvPr id="50" name="Freeform: Shape 38">
              <a:extLst>
                <a:ext uri="{FF2B5EF4-FFF2-40B4-BE49-F238E27FC236}">
                  <a16:creationId xmlns:a16="http://schemas.microsoft.com/office/drawing/2014/main" id="{BD9D8DD6-6E8D-4D4E-778B-F59ECDAB8AFB}"/>
                </a:ext>
              </a:extLst>
            </p:cNvPr>
            <p:cNvSpPr/>
            <p:nvPr/>
          </p:nvSpPr>
          <p:spPr>
            <a:xfrm>
              <a:off x="10066287" y="3600181"/>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grpFill/>
            <a:ln w="9525" cap="flat">
              <a:noFill/>
              <a:prstDash val="solid"/>
              <a:miter/>
            </a:ln>
          </p:spPr>
          <p:txBody>
            <a:bodyPr rtlCol="0" anchor="ctr"/>
            <a:lstStyle/>
            <a:p>
              <a:endParaRPr lang="en-IN" sz="900" dirty="0"/>
            </a:p>
          </p:txBody>
        </p:sp>
      </p:grpSp>
      <p:sp>
        <p:nvSpPr>
          <p:cNvPr id="51" name="Graphic 29" descr="Kite outline">
            <a:extLst>
              <a:ext uri="{FF2B5EF4-FFF2-40B4-BE49-F238E27FC236}">
                <a16:creationId xmlns:a16="http://schemas.microsoft.com/office/drawing/2014/main" id="{41ED107F-8915-9D0F-AE2D-F1D026AD461E}"/>
              </a:ext>
            </a:extLst>
          </p:cNvPr>
          <p:cNvSpPr/>
          <p:nvPr userDrawn="1"/>
        </p:nvSpPr>
        <p:spPr>
          <a:xfrm>
            <a:off x="8463995" y="3858461"/>
            <a:ext cx="530099" cy="558051"/>
          </a:xfrm>
          <a:custGeom>
            <a:avLst/>
            <a:gdLst>
              <a:gd name="connsiteX0" fmla="*/ 812898 w 814356"/>
              <a:gd name="connsiteY0" fmla="*/ 359211 h 857297"/>
              <a:gd name="connsiteX1" fmla="*/ 668642 w 814356"/>
              <a:gd name="connsiteY1" fmla="*/ 11748 h 857297"/>
              <a:gd name="connsiteX2" fmla="*/ 643743 w 814356"/>
              <a:gd name="connsiteY2" fmla="*/ 1461 h 857297"/>
              <a:gd name="connsiteX3" fmla="*/ 295852 w 814356"/>
              <a:gd name="connsiteY3" fmla="*/ 145918 h 857297"/>
              <a:gd name="connsiteX4" fmla="*/ 284546 w 814356"/>
              <a:gd name="connsiteY4" fmla="*/ 167549 h 857297"/>
              <a:gd name="connsiteX5" fmla="*/ 383482 w 814356"/>
              <a:gd name="connsiteY5" fmla="*/ 623625 h 857297"/>
              <a:gd name="connsiteX6" fmla="*/ 387416 w 814356"/>
              <a:gd name="connsiteY6" fmla="*/ 631693 h 857297"/>
              <a:gd name="connsiteX7" fmla="*/ 347287 w 814356"/>
              <a:gd name="connsiteY7" fmla="*/ 691833 h 857297"/>
              <a:gd name="connsiteX8" fmla="*/ 331562 w 814356"/>
              <a:gd name="connsiteY8" fmla="*/ 624635 h 857297"/>
              <a:gd name="connsiteX9" fmla="*/ 308233 w 814356"/>
              <a:gd name="connsiteY9" fmla="*/ 610162 h 857297"/>
              <a:gd name="connsiteX10" fmla="*/ 298672 w 814356"/>
              <a:gd name="connsiteY10" fmla="*/ 615605 h 857297"/>
              <a:gd name="connsiteX11" fmla="*/ 243541 w 814356"/>
              <a:gd name="connsiteY11" fmla="*/ 672917 h 857297"/>
              <a:gd name="connsiteX12" fmla="*/ 244068 w 814356"/>
              <a:gd name="connsiteY12" fmla="*/ 700364 h 857297"/>
              <a:gd name="connsiteX13" fmla="*/ 253838 w 814356"/>
              <a:gd name="connsiteY13" fmla="*/ 705435 h 857297"/>
              <a:gd name="connsiteX14" fmla="*/ 315683 w 814356"/>
              <a:gd name="connsiteY14" fmla="*/ 717398 h 857297"/>
              <a:gd name="connsiteX15" fmla="*/ 206641 w 814356"/>
              <a:gd name="connsiteY15" fmla="*/ 739563 h 857297"/>
              <a:gd name="connsiteX16" fmla="*/ 193973 w 814356"/>
              <a:gd name="connsiteY16" fmla="*/ 737468 h 857297"/>
              <a:gd name="connsiteX17" fmla="*/ 796 w 814356"/>
              <a:gd name="connsiteY17" fmla="*/ 843948 h 857297"/>
              <a:gd name="connsiteX18" fmla="*/ 5730 w 814356"/>
              <a:gd name="connsiteY18" fmla="*/ 856502 h 857297"/>
              <a:gd name="connsiteX19" fmla="*/ 18284 w 814356"/>
              <a:gd name="connsiteY19" fmla="*/ 851568 h 857297"/>
              <a:gd name="connsiteX20" fmla="*/ 190620 w 814356"/>
              <a:gd name="connsiteY20" fmla="*/ 756232 h 857297"/>
              <a:gd name="connsiteX21" fmla="*/ 203441 w 814356"/>
              <a:gd name="connsiteY21" fmla="*/ 758346 h 857297"/>
              <a:gd name="connsiteX22" fmla="*/ 334286 w 814356"/>
              <a:gd name="connsiteY22" fmla="*/ 727943 h 857297"/>
              <a:gd name="connsiteX23" fmla="*/ 335905 w 814356"/>
              <a:gd name="connsiteY23" fmla="*/ 726743 h 857297"/>
              <a:gd name="connsiteX24" fmla="*/ 353345 w 814356"/>
              <a:gd name="connsiteY24" fmla="*/ 801133 h 857297"/>
              <a:gd name="connsiteX25" fmla="*/ 367099 w 814356"/>
              <a:gd name="connsiteY25" fmla="*/ 815420 h 857297"/>
              <a:gd name="connsiteX26" fmla="*/ 372243 w 814356"/>
              <a:gd name="connsiteY26" fmla="*/ 816125 h 857297"/>
              <a:gd name="connsiteX27" fmla="*/ 386235 w 814356"/>
              <a:gd name="connsiteY27" fmla="*/ 810172 h 857297"/>
              <a:gd name="connsiteX28" fmla="*/ 441366 w 814356"/>
              <a:gd name="connsiteY28" fmla="*/ 752793 h 857297"/>
              <a:gd name="connsiteX29" fmla="*/ 440820 w 814356"/>
              <a:gd name="connsiteY29" fmla="*/ 725346 h 857297"/>
              <a:gd name="connsiteX30" fmla="*/ 431107 w 814356"/>
              <a:gd name="connsiteY30" fmla="*/ 720294 h 857297"/>
              <a:gd name="connsiteX31" fmla="*/ 359565 w 814356"/>
              <a:gd name="connsiteY31" fmla="*/ 706454 h 857297"/>
              <a:gd name="connsiteX32" fmla="*/ 405390 w 814356"/>
              <a:gd name="connsiteY32" fmla="*/ 638170 h 857297"/>
              <a:gd name="connsiteX33" fmla="*/ 412410 w 814356"/>
              <a:gd name="connsiteY33" fmla="*/ 635607 h 857297"/>
              <a:gd name="connsiteX34" fmla="*/ 805611 w 814356"/>
              <a:gd name="connsiteY34" fmla="*/ 382538 h 857297"/>
              <a:gd name="connsiteX35" fmla="*/ 812898 w 814356"/>
              <a:gd name="connsiteY35" fmla="*/ 359211 h 857297"/>
              <a:gd name="connsiteX36" fmla="*/ 312835 w 814356"/>
              <a:gd name="connsiteY36" fmla="*/ 628854 h 857297"/>
              <a:gd name="connsiteX37" fmla="*/ 329276 w 814356"/>
              <a:gd name="connsiteY37" fmla="*/ 700463 h 857297"/>
              <a:gd name="connsiteX38" fmla="*/ 329161 w 814356"/>
              <a:gd name="connsiteY38" fmla="*/ 700577 h 857297"/>
              <a:gd name="connsiteX39" fmla="*/ 257476 w 814356"/>
              <a:gd name="connsiteY39" fmla="*/ 686118 h 857297"/>
              <a:gd name="connsiteX40" fmla="*/ 257401 w 814356"/>
              <a:gd name="connsiteY40" fmla="*/ 686006 h 857297"/>
              <a:gd name="connsiteX41" fmla="*/ 257429 w 814356"/>
              <a:gd name="connsiteY41" fmla="*/ 685956 h 857297"/>
              <a:gd name="connsiteX42" fmla="*/ 312674 w 814356"/>
              <a:gd name="connsiteY42" fmla="*/ 628806 h 857297"/>
              <a:gd name="connsiteX43" fmla="*/ 312808 w 814356"/>
              <a:gd name="connsiteY43" fmla="*/ 628805 h 857297"/>
              <a:gd name="connsiteX44" fmla="*/ 312835 w 814356"/>
              <a:gd name="connsiteY44" fmla="*/ 628854 h 857297"/>
              <a:gd name="connsiteX45" fmla="*/ 371890 w 814356"/>
              <a:gd name="connsiteY45" fmla="*/ 796789 h 857297"/>
              <a:gd name="connsiteX46" fmla="*/ 355698 w 814356"/>
              <a:gd name="connsiteY46" fmla="*/ 725238 h 857297"/>
              <a:gd name="connsiteX47" fmla="*/ 355771 w 814356"/>
              <a:gd name="connsiteY47" fmla="*/ 725124 h 857297"/>
              <a:gd name="connsiteX48" fmla="*/ 355803 w 814356"/>
              <a:gd name="connsiteY48" fmla="*/ 725123 h 857297"/>
              <a:gd name="connsiteX49" fmla="*/ 427497 w 814356"/>
              <a:gd name="connsiteY49" fmla="*/ 739563 h 857297"/>
              <a:gd name="connsiteX50" fmla="*/ 427573 w 814356"/>
              <a:gd name="connsiteY50" fmla="*/ 739676 h 857297"/>
              <a:gd name="connsiteX51" fmla="*/ 427545 w 814356"/>
              <a:gd name="connsiteY51" fmla="*/ 739725 h 857297"/>
              <a:gd name="connsiteX52" fmla="*/ 372090 w 814356"/>
              <a:gd name="connsiteY52" fmla="*/ 796875 h 857297"/>
              <a:gd name="connsiteX53" fmla="*/ 371952 w 814356"/>
              <a:gd name="connsiteY53" fmla="*/ 796927 h 857297"/>
              <a:gd name="connsiteX54" fmla="*/ 371900 w 814356"/>
              <a:gd name="connsiteY54" fmla="*/ 796789 h 857297"/>
              <a:gd name="connsiteX55" fmla="*/ 789924 w 814356"/>
              <a:gd name="connsiteY55" fmla="*/ 354001 h 857297"/>
              <a:gd name="connsiteX56" fmla="*/ 561600 w 814356"/>
              <a:gd name="connsiteY56" fmla="*/ 259798 h 857297"/>
              <a:gd name="connsiteX57" fmla="*/ 656116 w 814356"/>
              <a:gd name="connsiteY57" fmla="*/ 31751 h 857297"/>
              <a:gd name="connsiteX58" fmla="*/ 656236 w 814356"/>
              <a:gd name="connsiteY58" fmla="*/ 31690 h 857297"/>
              <a:gd name="connsiteX59" fmla="*/ 656297 w 814356"/>
              <a:gd name="connsiteY59" fmla="*/ 31751 h 857297"/>
              <a:gd name="connsiteX60" fmla="*/ 790047 w 814356"/>
              <a:gd name="connsiteY60" fmla="*/ 353877 h 857297"/>
              <a:gd name="connsiteX61" fmla="*/ 789994 w 814356"/>
              <a:gd name="connsiteY61" fmla="*/ 354001 h 857297"/>
              <a:gd name="connsiteX62" fmla="*/ 789924 w 814356"/>
              <a:gd name="connsiteY62" fmla="*/ 354001 h 857297"/>
              <a:gd name="connsiteX63" fmla="*/ 785437 w 814356"/>
              <a:gd name="connsiteY63" fmla="*/ 372898 h 857297"/>
              <a:gd name="connsiteX64" fmla="*/ 416410 w 814356"/>
              <a:gd name="connsiteY64" fmla="*/ 610366 h 857297"/>
              <a:gd name="connsiteX65" fmla="*/ 416278 w 814356"/>
              <a:gd name="connsiteY65" fmla="*/ 610343 h 857297"/>
              <a:gd name="connsiteX66" fmla="*/ 416267 w 814356"/>
              <a:gd name="connsiteY66" fmla="*/ 610252 h 857297"/>
              <a:gd name="connsiteX67" fmla="*/ 554256 w 814356"/>
              <a:gd name="connsiteY67" fmla="*/ 277401 h 857297"/>
              <a:gd name="connsiteX68" fmla="*/ 785371 w 814356"/>
              <a:gd name="connsiteY68" fmla="*/ 372746 h 857297"/>
              <a:gd name="connsiteX69" fmla="*/ 785456 w 814356"/>
              <a:gd name="connsiteY69" fmla="*/ 372850 h 857297"/>
              <a:gd name="connsiteX70" fmla="*/ 785437 w 814356"/>
              <a:gd name="connsiteY70" fmla="*/ 372898 h 857297"/>
              <a:gd name="connsiteX71" fmla="*/ 543950 w 814356"/>
              <a:gd name="connsiteY71" fmla="*/ 252531 h 857297"/>
              <a:gd name="connsiteX72" fmla="*/ 315798 w 814356"/>
              <a:gd name="connsiteY72" fmla="*/ 158433 h 857297"/>
              <a:gd name="connsiteX73" fmla="*/ 315760 w 814356"/>
              <a:gd name="connsiteY73" fmla="*/ 158291 h 857297"/>
              <a:gd name="connsiteX74" fmla="*/ 315798 w 814356"/>
              <a:gd name="connsiteY74" fmla="*/ 158252 h 857297"/>
              <a:gd name="connsiteX75" fmla="*/ 638381 w 814356"/>
              <a:gd name="connsiteY75" fmla="*/ 24321 h 857297"/>
              <a:gd name="connsiteX76" fmla="*/ 638505 w 814356"/>
              <a:gd name="connsiteY76" fmla="*/ 24374 h 857297"/>
              <a:gd name="connsiteX77" fmla="*/ 638505 w 814356"/>
              <a:gd name="connsiteY77" fmla="*/ 24445 h 857297"/>
              <a:gd name="connsiteX78" fmla="*/ 305758 w 814356"/>
              <a:gd name="connsiteY78" fmla="*/ 174893 h 857297"/>
              <a:gd name="connsiteX79" fmla="*/ 536644 w 814356"/>
              <a:gd name="connsiteY79" fmla="*/ 270143 h 857297"/>
              <a:gd name="connsiteX80" fmla="*/ 398656 w 814356"/>
              <a:gd name="connsiteY80" fmla="*/ 602984 h 857297"/>
              <a:gd name="connsiteX81" fmla="*/ 398536 w 814356"/>
              <a:gd name="connsiteY81" fmla="*/ 603045 h 857297"/>
              <a:gd name="connsiteX82" fmla="*/ 398475 w 814356"/>
              <a:gd name="connsiteY82" fmla="*/ 602984 h 857297"/>
              <a:gd name="connsiteX83" fmla="*/ 305625 w 814356"/>
              <a:gd name="connsiteY83" fmla="*/ 175007 h 857297"/>
              <a:gd name="connsiteX84" fmla="*/ 305687 w 814356"/>
              <a:gd name="connsiteY84" fmla="*/ 174887 h 857297"/>
              <a:gd name="connsiteX85" fmla="*/ 305758 w 814356"/>
              <a:gd name="connsiteY85" fmla="*/ 174893 h 85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14356" h="857297">
                <a:moveTo>
                  <a:pt x="812898" y="359211"/>
                </a:moveTo>
                <a:lnTo>
                  <a:pt x="668642" y="11748"/>
                </a:lnTo>
                <a:cubicBezTo>
                  <a:pt x="664607" y="2032"/>
                  <a:pt x="653460" y="-2573"/>
                  <a:pt x="643743" y="1461"/>
                </a:cubicBezTo>
                <a:lnTo>
                  <a:pt x="295852" y="145918"/>
                </a:lnTo>
                <a:cubicBezTo>
                  <a:pt x="287353" y="149449"/>
                  <a:pt x="282595" y="158553"/>
                  <a:pt x="284546" y="167549"/>
                </a:cubicBezTo>
                <a:lnTo>
                  <a:pt x="383482" y="623625"/>
                </a:lnTo>
                <a:cubicBezTo>
                  <a:pt x="384132" y="626589"/>
                  <a:pt x="385481" y="629355"/>
                  <a:pt x="387416" y="631693"/>
                </a:cubicBezTo>
                <a:cubicBezTo>
                  <a:pt x="377928" y="654078"/>
                  <a:pt x="364316" y="674480"/>
                  <a:pt x="347287" y="691833"/>
                </a:cubicBezTo>
                <a:lnTo>
                  <a:pt x="331562" y="624635"/>
                </a:lnTo>
                <a:cubicBezTo>
                  <a:pt x="329116" y="614196"/>
                  <a:pt x="318671" y="607717"/>
                  <a:pt x="308233" y="610162"/>
                </a:cubicBezTo>
                <a:cubicBezTo>
                  <a:pt x="304588" y="611017"/>
                  <a:pt x="301267" y="612906"/>
                  <a:pt x="298672" y="615605"/>
                </a:cubicBezTo>
                <a:lnTo>
                  <a:pt x="243541" y="672917"/>
                </a:lnTo>
                <a:cubicBezTo>
                  <a:pt x="236107" y="680642"/>
                  <a:pt x="236343" y="692931"/>
                  <a:pt x="244068" y="700364"/>
                </a:cubicBezTo>
                <a:cubicBezTo>
                  <a:pt x="246767" y="702961"/>
                  <a:pt x="250160" y="704723"/>
                  <a:pt x="253838" y="705435"/>
                </a:cubicBezTo>
                <a:lnTo>
                  <a:pt x="315683" y="717398"/>
                </a:lnTo>
                <a:cubicBezTo>
                  <a:pt x="283502" y="738446"/>
                  <a:pt x="244485" y="746376"/>
                  <a:pt x="206641" y="739563"/>
                </a:cubicBezTo>
                <a:lnTo>
                  <a:pt x="193973" y="737468"/>
                </a:lnTo>
                <a:cubicBezTo>
                  <a:pt x="112972" y="721456"/>
                  <a:pt x="35325" y="764223"/>
                  <a:pt x="796" y="843948"/>
                </a:cubicBezTo>
                <a:cubicBezTo>
                  <a:pt x="-1308" y="848777"/>
                  <a:pt x="901" y="854398"/>
                  <a:pt x="5730" y="856502"/>
                </a:cubicBezTo>
                <a:cubicBezTo>
                  <a:pt x="10560" y="858606"/>
                  <a:pt x="16180" y="856397"/>
                  <a:pt x="18284" y="851568"/>
                </a:cubicBezTo>
                <a:cubicBezTo>
                  <a:pt x="44002" y="792255"/>
                  <a:pt x="107219" y="739792"/>
                  <a:pt x="190620" y="756232"/>
                </a:cubicBezTo>
                <a:lnTo>
                  <a:pt x="203441" y="758346"/>
                </a:lnTo>
                <a:cubicBezTo>
                  <a:pt x="249380" y="766604"/>
                  <a:pt x="296694" y="755610"/>
                  <a:pt x="334286" y="727943"/>
                </a:cubicBezTo>
                <a:cubicBezTo>
                  <a:pt x="334962" y="727457"/>
                  <a:pt x="335905" y="726743"/>
                  <a:pt x="335905" y="726743"/>
                </a:cubicBezTo>
                <a:lnTo>
                  <a:pt x="353345" y="801133"/>
                </a:lnTo>
                <a:cubicBezTo>
                  <a:pt x="354960" y="808058"/>
                  <a:pt x="360239" y="813543"/>
                  <a:pt x="367099" y="815420"/>
                </a:cubicBezTo>
                <a:cubicBezTo>
                  <a:pt x="368774" y="815888"/>
                  <a:pt x="370505" y="816125"/>
                  <a:pt x="372243" y="816125"/>
                </a:cubicBezTo>
                <a:cubicBezTo>
                  <a:pt x="377523" y="816126"/>
                  <a:pt x="382575" y="813976"/>
                  <a:pt x="386235" y="810172"/>
                </a:cubicBezTo>
                <a:lnTo>
                  <a:pt x="441366" y="752793"/>
                </a:lnTo>
                <a:cubicBezTo>
                  <a:pt x="448794" y="745063"/>
                  <a:pt x="448550" y="732775"/>
                  <a:pt x="440820" y="725346"/>
                </a:cubicBezTo>
                <a:cubicBezTo>
                  <a:pt x="438134" y="722765"/>
                  <a:pt x="434762" y="721011"/>
                  <a:pt x="431107" y="720294"/>
                </a:cubicBezTo>
                <a:lnTo>
                  <a:pt x="359565" y="706454"/>
                </a:lnTo>
                <a:cubicBezTo>
                  <a:pt x="379122" y="686879"/>
                  <a:pt x="394686" y="663687"/>
                  <a:pt x="405390" y="638170"/>
                </a:cubicBezTo>
                <a:cubicBezTo>
                  <a:pt x="407878" y="637793"/>
                  <a:pt x="410265" y="636923"/>
                  <a:pt x="412410" y="635607"/>
                </a:cubicBezTo>
                <a:lnTo>
                  <a:pt x="805611" y="382538"/>
                </a:lnTo>
                <a:cubicBezTo>
                  <a:pt x="813365" y="377549"/>
                  <a:pt x="816434" y="367725"/>
                  <a:pt x="812898" y="359211"/>
                </a:cubicBezTo>
                <a:close/>
                <a:moveTo>
                  <a:pt x="312835" y="628854"/>
                </a:moveTo>
                <a:lnTo>
                  <a:pt x="329276" y="700463"/>
                </a:lnTo>
                <a:cubicBezTo>
                  <a:pt x="329276" y="700530"/>
                  <a:pt x="329276" y="700587"/>
                  <a:pt x="329161" y="700577"/>
                </a:cubicBezTo>
                <a:lnTo>
                  <a:pt x="257476" y="686118"/>
                </a:lnTo>
                <a:cubicBezTo>
                  <a:pt x="257425" y="686108"/>
                  <a:pt x="257391" y="686058"/>
                  <a:pt x="257401" y="686006"/>
                </a:cubicBezTo>
                <a:cubicBezTo>
                  <a:pt x="257405" y="685987"/>
                  <a:pt x="257414" y="685970"/>
                  <a:pt x="257429" y="685956"/>
                </a:cubicBezTo>
                <a:lnTo>
                  <a:pt x="312674" y="628806"/>
                </a:lnTo>
                <a:cubicBezTo>
                  <a:pt x="312710" y="628768"/>
                  <a:pt x="312771" y="628767"/>
                  <a:pt x="312808" y="628805"/>
                </a:cubicBezTo>
                <a:cubicBezTo>
                  <a:pt x="312822" y="628818"/>
                  <a:pt x="312832" y="628835"/>
                  <a:pt x="312835" y="628854"/>
                </a:cubicBezTo>
                <a:close/>
                <a:moveTo>
                  <a:pt x="371890" y="796789"/>
                </a:moveTo>
                <a:lnTo>
                  <a:pt x="355698" y="725238"/>
                </a:lnTo>
                <a:cubicBezTo>
                  <a:pt x="355687" y="725186"/>
                  <a:pt x="355720" y="725136"/>
                  <a:pt x="355771" y="725124"/>
                </a:cubicBezTo>
                <a:cubicBezTo>
                  <a:pt x="355782" y="725122"/>
                  <a:pt x="355792" y="725122"/>
                  <a:pt x="355803" y="725123"/>
                </a:cubicBezTo>
                <a:lnTo>
                  <a:pt x="427497" y="739563"/>
                </a:lnTo>
                <a:cubicBezTo>
                  <a:pt x="427549" y="739574"/>
                  <a:pt x="427582" y="739623"/>
                  <a:pt x="427573" y="739676"/>
                </a:cubicBezTo>
                <a:cubicBezTo>
                  <a:pt x="427569" y="739695"/>
                  <a:pt x="427559" y="739712"/>
                  <a:pt x="427545" y="739725"/>
                </a:cubicBezTo>
                <a:lnTo>
                  <a:pt x="372090" y="796875"/>
                </a:lnTo>
                <a:cubicBezTo>
                  <a:pt x="372067" y="796927"/>
                  <a:pt x="372005" y="796951"/>
                  <a:pt x="371952" y="796927"/>
                </a:cubicBezTo>
                <a:cubicBezTo>
                  <a:pt x="371900" y="796904"/>
                  <a:pt x="371876" y="796842"/>
                  <a:pt x="371900" y="796789"/>
                </a:cubicBezTo>
                <a:close/>
                <a:moveTo>
                  <a:pt x="789924" y="354001"/>
                </a:moveTo>
                <a:lnTo>
                  <a:pt x="561600" y="259798"/>
                </a:lnTo>
                <a:lnTo>
                  <a:pt x="656116" y="31751"/>
                </a:lnTo>
                <a:cubicBezTo>
                  <a:pt x="656133" y="31701"/>
                  <a:pt x="656187" y="31674"/>
                  <a:pt x="656236" y="31690"/>
                </a:cubicBezTo>
                <a:cubicBezTo>
                  <a:pt x="656265" y="31700"/>
                  <a:pt x="656288" y="31722"/>
                  <a:pt x="656297" y="31751"/>
                </a:cubicBezTo>
                <a:lnTo>
                  <a:pt x="790047" y="353877"/>
                </a:lnTo>
                <a:cubicBezTo>
                  <a:pt x="790067" y="353925"/>
                  <a:pt x="790044" y="353981"/>
                  <a:pt x="789994" y="354001"/>
                </a:cubicBezTo>
                <a:cubicBezTo>
                  <a:pt x="789971" y="354010"/>
                  <a:pt x="789946" y="354010"/>
                  <a:pt x="789924" y="354001"/>
                </a:cubicBezTo>
                <a:close/>
                <a:moveTo>
                  <a:pt x="785437" y="372898"/>
                </a:moveTo>
                <a:lnTo>
                  <a:pt x="416410" y="610366"/>
                </a:lnTo>
                <a:cubicBezTo>
                  <a:pt x="416367" y="610397"/>
                  <a:pt x="416307" y="610386"/>
                  <a:pt x="416278" y="610343"/>
                </a:cubicBezTo>
                <a:cubicBezTo>
                  <a:pt x="416259" y="610317"/>
                  <a:pt x="416255" y="610282"/>
                  <a:pt x="416267" y="610252"/>
                </a:cubicBezTo>
                <a:lnTo>
                  <a:pt x="554256" y="277401"/>
                </a:lnTo>
                <a:lnTo>
                  <a:pt x="785371" y="372746"/>
                </a:lnTo>
                <a:cubicBezTo>
                  <a:pt x="785423" y="372751"/>
                  <a:pt x="785461" y="372797"/>
                  <a:pt x="785456" y="372850"/>
                </a:cubicBezTo>
                <a:cubicBezTo>
                  <a:pt x="785455" y="372868"/>
                  <a:pt x="785448" y="372884"/>
                  <a:pt x="785437" y="372898"/>
                </a:cubicBezTo>
                <a:close/>
                <a:moveTo>
                  <a:pt x="543950" y="252531"/>
                </a:moveTo>
                <a:lnTo>
                  <a:pt x="315798" y="158433"/>
                </a:lnTo>
                <a:cubicBezTo>
                  <a:pt x="315748" y="158404"/>
                  <a:pt x="315731" y="158340"/>
                  <a:pt x="315760" y="158291"/>
                </a:cubicBezTo>
                <a:cubicBezTo>
                  <a:pt x="315769" y="158274"/>
                  <a:pt x="315782" y="158262"/>
                  <a:pt x="315798" y="158252"/>
                </a:cubicBezTo>
                <a:lnTo>
                  <a:pt x="638381" y="24321"/>
                </a:lnTo>
                <a:cubicBezTo>
                  <a:pt x="638429" y="24302"/>
                  <a:pt x="638485" y="24326"/>
                  <a:pt x="638505" y="24374"/>
                </a:cubicBezTo>
                <a:cubicBezTo>
                  <a:pt x="638514" y="24397"/>
                  <a:pt x="638514" y="24422"/>
                  <a:pt x="638505" y="24445"/>
                </a:cubicBezTo>
                <a:close/>
                <a:moveTo>
                  <a:pt x="305758" y="174893"/>
                </a:moveTo>
                <a:lnTo>
                  <a:pt x="536644" y="270143"/>
                </a:lnTo>
                <a:lnTo>
                  <a:pt x="398656" y="602984"/>
                </a:lnTo>
                <a:cubicBezTo>
                  <a:pt x="398639" y="603035"/>
                  <a:pt x="398585" y="603061"/>
                  <a:pt x="398536" y="603045"/>
                </a:cubicBezTo>
                <a:cubicBezTo>
                  <a:pt x="398507" y="603036"/>
                  <a:pt x="398484" y="603013"/>
                  <a:pt x="398475" y="602984"/>
                </a:cubicBezTo>
                <a:lnTo>
                  <a:pt x="305625" y="175007"/>
                </a:lnTo>
                <a:cubicBezTo>
                  <a:pt x="305609" y="174956"/>
                  <a:pt x="305636" y="174903"/>
                  <a:pt x="305687" y="174887"/>
                </a:cubicBezTo>
                <a:cubicBezTo>
                  <a:pt x="305711" y="174879"/>
                  <a:pt x="305736" y="174881"/>
                  <a:pt x="305758" y="174893"/>
                </a:cubicBezTo>
                <a:close/>
              </a:path>
            </a:pathLst>
          </a:custGeom>
          <a:solidFill>
            <a:schemeClr val="bg1"/>
          </a:solidFill>
          <a:ln w="9525" cap="flat">
            <a:noFill/>
            <a:prstDash val="solid"/>
            <a:miter/>
          </a:ln>
        </p:spPr>
        <p:txBody>
          <a:bodyPr rtlCol="0" anchor="ctr"/>
          <a:lstStyle/>
          <a:p>
            <a:endParaRPr lang="en-IN" sz="900" dirty="0"/>
          </a:p>
        </p:txBody>
      </p:sp>
      <p:pic>
        <p:nvPicPr>
          <p:cNvPr id="53" name="Picture 52">
            <a:extLst>
              <a:ext uri="{FF2B5EF4-FFF2-40B4-BE49-F238E27FC236}">
                <a16:creationId xmlns:a16="http://schemas.microsoft.com/office/drawing/2014/main" id="{D59C6C60-1680-6B48-BB9D-D567B75618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7851" y="269938"/>
            <a:ext cx="1206500" cy="1438257"/>
          </a:xfrm>
          <a:prstGeom prst="rect">
            <a:avLst/>
          </a:prstGeom>
        </p:spPr>
      </p:pic>
      <p:sp>
        <p:nvSpPr>
          <p:cNvPr id="54" name="Rectangle 53">
            <a:extLst>
              <a:ext uri="{FF2B5EF4-FFF2-40B4-BE49-F238E27FC236}">
                <a16:creationId xmlns:a16="http://schemas.microsoft.com/office/drawing/2014/main" id="{DBC1B16E-5E01-79F1-ED3B-FD3C84F4A475}"/>
              </a:ext>
            </a:extLst>
          </p:cNvPr>
          <p:cNvSpPr/>
          <p:nvPr userDrawn="1"/>
        </p:nvSpPr>
        <p:spPr>
          <a:xfrm>
            <a:off x="0" y="6553201"/>
            <a:ext cx="12192000" cy="393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1792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Texture Background"/>
          <p:cNvPicPr>
            <a:picLocks noChangeAspect="1"/>
          </p:cNvPicPr>
          <p:nvPr userDrawn="1"/>
        </p:nvPicPr>
        <p:blipFill>
          <a:blip r:embed="rId2"/>
          <a:stretch>
            <a:fillRect/>
          </a:stretch>
        </p:blipFill>
        <p:spPr>
          <a:xfrm>
            <a:off x="2403" y="1353"/>
            <a:ext cx="12189597" cy="6856649"/>
          </a:xfrm>
          <a:prstGeom prst="rect">
            <a:avLst/>
          </a:prstGeom>
        </p:spPr>
      </p:pic>
      <p:pic>
        <p:nvPicPr>
          <p:cNvPr id="6" name="Full Logo Nam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sp>
        <p:nvSpPr>
          <p:cNvPr id="10" name="Line">
            <a:extLst>
              <a:ext uri="{FF2B5EF4-FFF2-40B4-BE49-F238E27FC236}">
                <a16:creationId xmlns:a16="http://schemas.microsoft.com/office/drawing/2014/main" id="{659B3A67-27DA-4F30-B125-892BFB66ED37}"/>
              </a:ext>
            </a:extLst>
          </p:cNvPr>
          <p:cNvSpPr/>
          <p:nvPr userDrawn="1"/>
        </p:nvSpPr>
        <p:spPr>
          <a:xfrm>
            <a:off x="10992155" y="2355678"/>
            <a:ext cx="85027" cy="22613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ader">
            <a:extLst>
              <a:ext uri="{FF2B5EF4-FFF2-40B4-BE49-F238E27FC236}">
                <a16:creationId xmlns:a16="http://schemas.microsoft.com/office/drawing/2014/main" id="{953C7DEC-3EC4-45E1-B8DA-A2E1F77915B7}"/>
              </a:ext>
            </a:extLst>
          </p:cNvPr>
          <p:cNvSpPr>
            <a:spLocks noGrp="1"/>
          </p:cNvSpPr>
          <p:nvPr>
            <p:ph type="body" sz="quarter" idx="11" hasCustomPrompt="1"/>
          </p:nvPr>
        </p:nvSpPr>
        <p:spPr>
          <a:xfrm>
            <a:off x="5833234" y="2355678"/>
            <a:ext cx="4916487" cy="1731581"/>
          </a:xfrm>
          <a:prstGeom prst="rect">
            <a:avLst/>
          </a:prstGeom>
        </p:spPr>
        <p:txBody>
          <a:bodyPr/>
          <a:lstStyle>
            <a:lvl1pPr marL="0" indent="0" algn="r">
              <a:buNone/>
              <a:defRPr sz="5400" b="1">
                <a:solidFill>
                  <a:schemeClr val="bg1"/>
                </a:solidFill>
              </a:defRPr>
            </a:lvl1pPr>
          </a:lstStyle>
          <a:p>
            <a:pPr lvl="0"/>
            <a:r>
              <a:rPr lang="en-US" dirty="0"/>
              <a:t>Service</a:t>
            </a:r>
          </a:p>
          <a:p>
            <a:pPr lvl="0"/>
            <a:r>
              <a:rPr lang="en-US" dirty="0"/>
              <a:t>Overview</a:t>
            </a:r>
            <a:endParaRPr lang="en-ZA" dirty="0"/>
          </a:p>
        </p:txBody>
      </p:sp>
      <p:sp>
        <p:nvSpPr>
          <p:cNvPr id="13" name="Sub-Header">
            <a:extLst>
              <a:ext uri="{FF2B5EF4-FFF2-40B4-BE49-F238E27FC236}">
                <a16:creationId xmlns:a16="http://schemas.microsoft.com/office/drawing/2014/main" id="{E4D691FE-99E1-4ADF-A114-9BE35437FCC7}"/>
              </a:ext>
            </a:extLst>
          </p:cNvPr>
          <p:cNvSpPr>
            <a:spLocks noGrp="1"/>
          </p:cNvSpPr>
          <p:nvPr>
            <p:ph type="body" sz="quarter" idx="12" hasCustomPrompt="1"/>
          </p:nvPr>
        </p:nvSpPr>
        <p:spPr>
          <a:xfrm>
            <a:off x="2685010" y="4187417"/>
            <a:ext cx="8064711" cy="623627"/>
          </a:xfrm>
          <a:prstGeom prst="rect">
            <a:avLst/>
          </a:prstGeom>
        </p:spPr>
        <p:txBody>
          <a:bodyPr/>
          <a:lstStyle>
            <a:lvl1pPr marL="0" indent="0" algn="r">
              <a:buNone/>
              <a:defRPr sz="1800" b="0">
                <a:solidFill>
                  <a:schemeClr val="bg1"/>
                </a:solidFill>
                <a:latin typeface="+mn-lt"/>
              </a:defRPr>
            </a:lvl1pPr>
          </a:lstStyle>
          <a:p>
            <a:pPr lvl="0"/>
            <a:r>
              <a:rPr lang="en-US" dirty="0"/>
              <a:t>Insert your desired text here. This is a sample text. Insert your desired text here. Insert your desired text here. This is a sample text. </a:t>
            </a:r>
          </a:p>
        </p:txBody>
      </p:sp>
      <p:pic>
        <p:nvPicPr>
          <p:cNvPr id="11" name="Picture 10">
            <a:extLst>
              <a:ext uri="{FF2B5EF4-FFF2-40B4-BE49-F238E27FC236}">
                <a16:creationId xmlns:a16="http://schemas.microsoft.com/office/drawing/2014/main" id="{3B9D7FF1-4D38-487B-B514-0EA620CE08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5" name="TextBox 14">
            <a:extLst>
              <a:ext uri="{FF2B5EF4-FFF2-40B4-BE49-F238E27FC236}">
                <a16:creationId xmlns:a16="http://schemas.microsoft.com/office/drawing/2014/main" id="{27D14120-5E15-458D-A864-3BC503C57DEE}"/>
              </a:ext>
            </a:extLst>
          </p:cNvPr>
          <p:cNvSpPr txBox="1"/>
          <p:nvPr userDrawn="1"/>
        </p:nvSpPr>
        <p:spPr>
          <a:xfrm>
            <a:off x="543997" y="6158423"/>
            <a:ext cx="2990335" cy="461665"/>
          </a:xfrm>
          <a:prstGeom prst="rect">
            <a:avLst/>
          </a:prstGeom>
          <a:noFill/>
        </p:spPr>
        <p:txBody>
          <a:bodyPr wrap="square" rtlCol="0">
            <a:spAutoFit/>
          </a:bodyPr>
          <a:lstStyle/>
          <a:p>
            <a:r>
              <a:rPr lang="en-US" sz="2400" b="1" dirty="0">
                <a:solidFill>
                  <a:schemeClr val="bg1"/>
                </a:solidFill>
              </a:rPr>
              <a:t>Develop and Grow</a:t>
            </a:r>
            <a:endParaRPr lang="en-ZA" sz="2400" b="1" dirty="0">
              <a:solidFill>
                <a:schemeClr val="bg1"/>
              </a:solidFill>
            </a:endParaRPr>
          </a:p>
        </p:txBody>
      </p:sp>
      <p:pic>
        <p:nvPicPr>
          <p:cNvPr id="9" name="Picture 8">
            <a:extLst>
              <a:ext uri="{FF2B5EF4-FFF2-40B4-BE49-F238E27FC236}">
                <a16:creationId xmlns:a16="http://schemas.microsoft.com/office/drawing/2014/main" id="{3B5901C3-DC68-5E77-1557-6F9FEEF885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1593" y="389109"/>
            <a:ext cx="1032971" cy="1231393"/>
          </a:xfrm>
          <a:prstGeom prst="rect">
            <a:avLst/>
          </a:prstGeom>
        </p:spPr>
      </p:pic>
    </p:spTree>
    <p:extLst>
      <p:ext uri="{BB962C8B-B14F-4D97-AF65-F5344CB8AC3E}">
        <p14:creationId xmlns:p14="http://schemas.microsoft.com/office/powerpoint/2010/main" val="247561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2463B5-2D19-45AD-A28A-8C98EC1A6D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3" name="Line">
            <a:extLst>
              <a:ext uri="{FF2B5EF4-FFF2-40B4-BE49-F238E27FC236}">
                <a16:creationId xmlns:a16="http://schemas.microsoft.com/office/drawing/2014/main" id="{83331942-BDC1-4CC5-A9CE-1189148B97C8}"/>
              </a:ext>
            </a:extLst>
          </p:cNvPr>
          <p:cNvSpPr/>
          <p:nvPr userDrawn="1"/>
        </p:nvSpPr>
        <p:spPr>
          <a:xfrm>
            <a:off x="646564" y="2337650"/>
            <a:ext cx="117331" cy="191962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 Placeholder 16">
            <a:extLst>
              <a:ext uri="{FF2B5EF4-FFF2-40B4-BE49-F238E27FC236}">
                <a16:creationId xmlns:a16="http://schemas.microsoft.com/office/drawing/2014/main" id="{513047B9-2F02-4B25-9877-C6FD1B7EDF36}"/>
              </a:ext>
            </a:extLst>
          </p:cNvPr>
          <p:cNvSpPr>
            <a:spLocks noGrp="1"/>
          </p:cNvSpPr>
          <p:nvPr>
            <p:ph type="body" sz="quarter" idx="11" hasCustomPrompt="1"/>
          </p:nvPr>
        </p:nvSpPr>
        <p:spPr>
          <a:xfrm>
            <a:off x="1011690" y="2692878"/>
            <a:ext cx="4916487" cy="604583"/>
          </a:xfrm>
          <a:prstGeom prst="rect">
            <a:avLst/>
          </a:prstGeom>
        </p:spPr>
        <p:txBody>
          <a:bodyPr/>
          <a:lstStyle>
            <a:lvl1pPr marL="0" indent="0">
              <a:buNone/>
              <a:defRPr sz="5400" b="1">
                <a:solidFill>
                  <a:schemeClr val="bg1"/>
                </a:solidFill>
              </a:defRPr>
            </a:lvl1pPr>
          </a:lstStyle>
          <a:p>
            <a:pPr lvl="0"/>
            <a:r>
              <a:rPr lang="en-US" dirty="0"/>
              <a:t>Header</a:t>
            </a:r>
            <a:endParaRPr lang="en-ZA" dirty="0"/>
          </a:p>
        </p:txBody>
      </p:sp>
      <p:sp>
        <p:nvSpPr>
          <p:cNvPr id="15" name="Text Placeholder 16">
            <a:extLst>
              <a:ext uri="{FF2B5EF4-FFF2-40B4-BE49-F238E27FC236}">
                <a16:creationId xmlns:a16="http://schemas.microsoft.com/office/drawing/2014/main" id="{63815113-A9F4-40B2-B598-1703D29BB0E8}"/>
              </a:ext>
            </a:extLst>
          </p:cNvPr>
          <p:cNvSpPr>
            <a:spLocks noGrp="1"/>
          </p:cNvSpPr>
          <p:nvPr>
            <p:ph type="body" sz="quarter" idx="12" hasCustomPrompt="1"/>
          </p:nvPr>
        </p:nvSpPr>
        <p:spPr>
          <a:xfrm>
            <a:off x="1011690" y="3416138"/>
            <a:ext cx="4916487" cy="464383"/>
          </a:xfrm>
          <a:prstGeom prst="rect">
            <a:avLst/>
          </a:prstGeom>
        </p:spPr>
        <p:txBody>
          <a:bodyPr/>
          <a:lstStyle>
            <a:lvl1pPr marL="0" indent="0">
              <a:buNone/>
              <a:defRPr sz="2800" b="0">
                <a:solidFill>
                  <a:schemeClr val="bg1"/>
                </a:solidFill>
                <a:latin typeface="+mn-lt"/>
              </a:defRPr>
            </a:lvl1pPr>
          </a:lstStyle>
          <a:p>
            <a:pPr lvl="0"/>
            <a:r>
              <a:rPr lang="en-US" dirty="0"/>
              <a:t>Sub-Header</a:t>
            </a:r>
            <a:endParaRPr lang="en-ZA" dirty="0"/>
          </a:p>
        </p:txBody>
      </p:sp>
      <p:pic>
        <p:nvPicPr>
          <p:cNvPr id="11" name="Full Logo Name">
            <a:extLst>
              <a:ext uri="{FF2B5EF4-FFF2-40B4-BE49-F238E27FC236}">
                <a16:creationId xmlns:a16="http://schemas.microsoft.com/office/drawing/2014/main" id="{6D900D30-92D9-48A7-8E07-0B148E17B2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spTree>
    <p:extLst>
      <p:ext uri="{BB962C8B-B14F-4D97-AF65-F5344CB8AC3E}">
        <p14:creationId xmlns:p14="http://schemas.microsoft.com/office/powerpoint/2010/main" val="205972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B6084D2-D694-4297-9FD1-BBD3B4429D44}"/>
              </a:ext>
            </a:extLst>
          </p:cNvPr>
          <p:cNvSpPr>
            <a:spLocks noGrp="1"/>
          </p:cNvSpPr>
          <p:nvPr>
            <p:ph type="pic" sz="quarter" idx="10"/>
          </p:nvPr>
        </p:nvSpPr>
        <p:spPr>
          <a:xfrm>
            <a:off x="0" y="0"/>
            <a:ext cx="12192000" cy="2403315"/>
          </a:xfrm>
          <a:custGeom>
            <a:avLst/>
            <a:gdLst>
              <a:gd name="connsiteX0" fmla="*/ 0 w 12192000"/>
              <a:gd name="connsiteY0" fmla="*/ 0 h 3034666"/>
              <a:gd name="connsiteX1" fmla="*/ 12192000 w 12192000"/>
              <a:gd name="connsiteY1" fmla="*/ 0 h 3034666"/>
              <a:gd name="connsiteX2" fmla="*/ 12192000 w 12192000"/>
              <a:gd name="connsiteY2" fmla="*/ 3034666 h 3034666"/>
              <a:gd name="connsiteX3" fmla="*/ 0 w 12192000"/>
              <a:gd name="connsiteY3" fmla="*/ 3034666 h 3034666"/>
            </a:gdLst>
            <a:ahLst/>
            <a:cxnLst>
              <a:cxn ang="0">
                <a:pos x="connsiteX0" y="connsiteY0"/>
              </a:cxn>
              <a:cxn ang="0">
                <a:pos x="connsiteX1" y="connsiteY1"/>
              </a:cxn>
              <a:cxn ang="0">
                <a:pos x="connsiteX2" y="connsiteY2"/>
              </a:cxn>
              <a:cxn ang="0">
                <a:pos x="connsiteX3" y="connsiteY3"/>
              </a:cxn>
            </a:cxnLst>
            <a:rect l="l" t="t" r="r" b="b"/>
            <a:pathLst>
              <a:path w="12192000" h="3034666">
                <a:moveTo>
                  <a:pt x="0" y="0"/>
                </a:moveTo>
                <a:lnTo>
                  <a:pt x="12192000" y="0"/>
                </a:lnTo>
                <a:lnTo>
                  <a:pt x="12192000" y="3034666"/>
                </a:lnTo>
                <a:lnTo>
                  <a:pt x="0" y="3034666"/>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pic>
        <p:nvPicPr>
          <p:cNvPr id="3" name="Full Nam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pic>
        <p:nvPicPr>
          <p:cNvPr id="5" name="SET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sp>
        <p:nvSpPr>
          <p:cNvPr id="21" name="Master Header">
            <a:extLst>
              <a:ext uri="{FF2B5EF4-FFF2-40B4-BE49-F238E27FC236}">
                <a16:creationId xmlns:a16="http://schemas.microsoft.com/office/drawing/2014/main" id="{D0A9A5B8-40DD-482C-B0F3-0FE075AE8F20}"/>
              </a:ext>
            </a:extLst>
          </p:cNvPr>
          <p:cNvSpPr txBox="1">
            <a:spLocks/>
          </p:cNvSpPr>
          <p:nvPr userDrawn="1"/>
        </p:nvSpPr>
        <p:spPr>
          <a:xfrm>
            <a:off x="457953" y="2697301"/>
            <a:ext cx="10515600" cy="57540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400" dirty="0"/>
              <a:t>Master Title</a:t>
            </a:r>
            <a:endParaRPr lang="en-ZA" sz="4400" dirty="0"/>
          </a:p>
        </p:txBody>
      </p:sp>
      <p:sp>
        <p:nvSpPr>
          <p:cNvPr id="22" name="Sub-Header">
            <a:extLst>
              <a:ext uri="{FF2B5EF4-FFF2-40B4-BE49-F238E27FC236}">
                <a16:creationId xmlns:a16="http://schemas.microsoft.com/office/drawing/2014/main" id="{E4A977FE-1D37-4F31-944E-E17368457193}"/>
              </a:ext>
            </a:extLst>
          </p:cNvPr>
          <p:cNvSpPr>
            <a:spLocks noGrp="1"/>
          </p:cNvSpPr>
          <p:nvPr>
            <p:ph type="body" sz="quarter" idx="16" hasCustomPrompt="1"/>
          </p:nvPr>
        </p:nvSpPr>
        <p:spPr>
          <a:xfrm>
            <a:off x="457954" y="3335444"/>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24" name="Body Copy Holder">
            <a:extLst>
              <a:ext uri="{FF2B5EF4-FFF2-40B4-BE49-F238E27FC236}">
                <a16:creationId xmlns:a16="http://schemas.microsoft.com/office/drawing/2014/main" id="{9507A0CE-AD00-4D72-A5BF-D0BFAE04EA72}"/>
              </a:ext>
            </a:extLst>
          </p:cNvPr>
          <p:cNvSpPr>
            <a:spLocks noGrp="1"/>
          </p:cNvSpPr>
          <p:nvPr>
            <p:ph type="body" sz="quarter" idx="17" hasCustomPrompt="1"/>
          </p:nvPr>
        </p:nvSpPr>
        <p:spPr>
          <a:xfrm>
            <a:off x="457951" y="4160960"/>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26" name="Body Copy Holder">
            <a:extLst>
              <a:ext uri="{FF2B5EF4-FFF2-40B4-BE49-F238E27FC236}">
                <a16:creationId xmlns:a16="http://schemas.microsoft.com/office/drawing/2014/main" id="{30ACD6E2-0DC6-486A-9969-7CA0B4C9FD97}"/>
              </a:ext>
            </a:extLst>
          </p:cNvPr>
          <p:cNvSpPr>
            <a:spLocks noGrp="1"/>
          </p:cNvSpPr>
          <p:nvPr>
            <p:ph type="body" sz="quarter" idx="18" hasCustomPrompt="1"/>
          </p:nvPr>
        </p:nvSpPr>
        <p:spPr>
          <a:xfrm>
            <a:off x="6214454" y="4160960"/>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236195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w To Use the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A44F8-1DAA-4067-B6F8-904102BAB3EA}"/>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3" name="TextBox 2">
            <a:extLst>
              <a:ext uri="{FF2B5EF4-FFF2-40B4-BE49-F238E27FC236}">
                <a16:creationId xmlns:a16="http://schemas.microsoft.com/office/drawing/2014/main" id="{735B5593-5B11-5F53-1C89-6AF301A4B27D}"/>
              </a:ext>
            </a:extLst>
          </p:cNvPr>
          <p:cNvSpPr txBox="1"/>
          <p:nvPr userDrawn="1"/>
        </p:nvSpPr>
        <p:spPr>
          <a:xfrm>
            <a:off x="4805680" y="2379852"/>
            <a:ext cx="5913120" cy="1938992"/>
          </a:xfrm>
          <a:prstGeom prst="rect">
            <a:avLst/>
          </a:prstGeom>
          <a:noFill/>
        </p:spPr>
        <p:txBody>
          <a:bodyPr wrap="square" rtlCol="0">
            <a:spAutoFit/>
          </a:bodyPr>
          <a:lstStyle/>
          <a:p>
            <a:r>
              <a:rPr lang="en-US" sz="6000" b="1" dirty="0">
                <a:solidFill>
                  <a:schemeClr val="bg1"/>
                </a:solidFill>
              </a:rPr>
              <a:t>ANNUAL</a:t>
            </a:r>
          </a:p>
          <a:p>
            <a:r>
              <a:rPr lang="en-US" sz="6000" b="1" dirty="0">
                <a:solidFill>
                  <a:schemeClr val="bg1"/>
                </a:solidFill>
              </a:rPr>
              <a:t>REPORT</a:t>
            </a:r>
          </a:p>
        </p:txBody>
      </p:sp>
      <p:sp>
        <p:nvSpPr>
          <p:cNvPr id="4" name="TextBox 3">
            <a:extLst>
              <a:ext uri="{FF2B5EF4-FFF2-40B4-BE49-F238E27FC236}">
                <a16:creationId xmlns:a16="http://schemas.microsoft.com/office/drawing/2014/main" id="{20EE7F43-4142-27BA-AD0D-63419AAA00DF}"/>
              </a:ext>
            </a:extLst>
          </p:cNvPr>
          <p:cNvSpPr txBox="1"/>
          <p:nvPr userDrawn="1"/>
        </p:nvSpPr>
        <p:spPr>
          <a:xfrm>
            <a:off x="4886960" y="4318845"/>
            <a:ext cx="2489200" cy="369332"/>
          </a:xfrm>
          <a:prstGeom prst="rect">
            <a:avLst/>
          </a:prstGeom>
          <a:noFill/>
        </p:spPr>
        <p:txBody>
          <a:bodyPr wrap="square" rtlCol="0">
            <a:spAutoFit/>
          </a:bodyPr>
          <a:lstStyle/>
          <a:p>
            <a:r>
              <a:rPr lang="en-US" sz="1800" b="0" dirty="0">
                <a:solidFill>
                  <a:schemeClr val="bg1"/>
                </a:solidFill>
              </a:rPr>
              <a:t>PowerPoint Template</a:t>
            </a:r>
          </a:p>
        </p:txBody>
      </p:sp>
      <p:sp>
        <p:nvSpPr>
          <p:cNvPr id="6" name="Rectangle 5">
            <a:extLst>
              <a:ext uri="{FF2B5EF4-FFF2-40B4-BE49-F238E27FC236}">
                <a16:creationId xmlns:a16="http://schemas.microsoft.com/office/drawing/2014/main" id="{59D6FFDC-344E-F583-B6A8-85DAEE16ABF1}"/>
              </a:ext>
            </a:extLst>
          </p:cNvPr>
          <p:cNvSpPr/>
          <p:nvPr userDrawn="1"/>
        </p:nvSpPr>
        <p:spPr>
          <a:xfrm>
            <a:off x="0" y="0"/>
            <a:ext cx="248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Picture 8">
            <a:extLst>
              <a:ext uri="{FF2B5EF4-FFF2-40B4-BE49-F238E27FC236}">
                <a16:creationId xmlns:a16="http://schemas.microsoft.com/office/drawing/2014/main" id="{4A9F6D12-B833-F7C0-4763-5611A73BB8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121" y="2429429"/>
            <a:ext cx="1584961" cy="1889417"/>
          </a:xfrm>
          <a:prstGeom prst="rect">
            <a:avLst/>
          </a:prstGeom>
        </p:spPr>
      </p:pic>
    </p:spTree>
    <p:extLst>
      <p:ext uri="{BB962C8B-B14F-4D97-AF65-F5344CB8AC3E}">
        <p14:creationId xmlns:p14="http://schemas.microsoft.com/office/powerpoint/2010/main" val="1677442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3">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B7113CD9-6240-4768-A7BC-1A59CC037F14}"/>
              </a:ext>
            </a:extLst>
          </p:cNvPr>
          <p:cNvSpPr>
            <a:spLocks noGrp="1"/>
          </p:cNvSpPr>
          <p:nvPr>
            <p:ph type="pic" sz="quarter" idx="10"/>
          </p:nvPr>
        </p:nvSpPr>
        <p:spPr>
          <a:xfrm>
            <a:off x="6483997" y="549275"/>
            <a:ext cx="5708003" cy="5759451"/>
          </a:xfrm>
          <a:custGeom>
            <a:avLst/>
            <a:gdLst>
              <a:gd name="connsiteX0" fmla="*/ 4457420 w 5708002"/>
              <a:gd name="connsiteY0" fmla="*/ 0 h 5759451"/>
              <a:gd name="connsiteX1" fmla="*/ 5708002 w 5708002"/>
              <a:gd name="connsiteY1" fmla="*/ 0 h 5759451"/>
              <a:gd name="connsiteX2" fmla="*/ 5708002 w 5708002"/>
              <a:gd name="connsiteY2" fmla="*/ 5759451 h 5759451"/>
              <a:gd name="connsiteX3" fmla="*/ 5247288 w 5708002"/>
              <a:gd name="connsiteY3" fmla="*/ 5759451 h 5759451"/>
              <a:gd name="connsiteX4" fmla="*/ 4457420 w 5708002"/>
              <a:gd name="connsiteY4" fmla="*/ 5759451 h 5759451"/>
              <a:gd name="connsiteX5" fmla="*/ 2183116 w 5708002"/>
              <a:gd name="connsiteY5" fmla="*/ 5759451 h 5759451"/>
              <a:gd name="connsiteX6" fmla="*/ 478099 w 5708002"/>
              <a:gd name="connsiteY6" fmla="*/ 5759451 h 5759451"/>
              <a:gd name="connsiteX7" fmla="*/ 272030 w 5708002"/>
              <a:gd name="connsiteY7" fmla="*/ 5759451 h 5759451"/>
              <a:gd name="connsiteX8" fmla="*/ 0 w 5708002"/>
              <a:gd name="connsiteY8" fmla="*/ 5487421 h 5759451"/>
              <a:gd name="connsiteX9" fmla="*/ 0 w 5708002"/>
              <a:gd name="connsiteY9" fmla="*/ 272031 h 5759451"/>
              <a:gd name="connsiteX10" fmla="*/ 272030 w 5708002"/>
              <a:gd name="connsiteY10" fmla="*/ 1 h 5759451"/>
              <a:gd name="connsiteX11" fmla="*/ 478099 w 5708002"/>
              <a:gd name="connsiteY11" fmla="*/ 1 h 5759451"/>
              <a:gd name="connsiteX12" fmla="*/ 2183116 w 5708002"/>
              <a:gd name="connsiteY12" fmla="*/ 1 h 5759451"/>
              <a:gd name="connsiteX13" fmla="*/ 4457420 w 5708002"/>
              <a:gd name="connsiteY13" fmla="*/ 1 h 575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8002" h="5759451">
                <a:moveTo>
                  <a:pt x="4457420" y="0"/>
                </a:moveTo>
                <a:lnTo>
                  <a:pt x="5708002" y="0"/>
                </a:lnTo>
                <a:lnTo>
                  <a:pt x="5708002" y="5759451"/>
                </a:lnTo>
                <a:lnTo>
                  <a:pt x="5247288" y="5759451"/>
                </a:lnTo>
                <a:lnTo>
                  <a:pt x="4457420" y="5759451"/>
                </a:lnTo>
                <a:lnTo>
                  <a:pt x="2183116" y="5759451"/>
                </a:lnTo>
                <a:lnTo>
                  <a:pt x="478099" y="5759451"/>
                </a:lnTo>
                <a:lnTo>
                  <a:pt x="272030" y="5759451"/>
                </a:lnTo>
                <a:cubicBezTo>
                  <a:pt x="121792" y="5759451"/>
                  <a:pt x="0" y="5637659"/>
                  <a:pt x="0" y="5487421"/>
                </a:cubicBezTo>
                <a:lnTo>
                  <a:pt x="0" y="272031"/>
                </a:lnTo>
                <a:cubicBezTo>
                  <a:pt x="0" y="121793"/>
                  <a:pt x="121792" y="1"/>
                  <a:pt x="272030" y="1"/>
                </a:cubicBezTo>
                <a:lnTo>
                  <a:pt x="478099" y="1"/>
                </a:lnTo>
                <a:lnTo>
                  <a:pt x="2183116" y="1"/>
                </a:lnTo>
                <a:lnTo>
                  <a:pt x="4457420" y="1"/>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4" name="Side logo"/>
          <p:cNvGrpSpPr/>
          <p:nvPr userDrawn="1"/>
        </p:nvGrpSpPr>
        <p:grpSpPr>
          <a:xfrm>
            <a:off x="-777" y="549276"/>
            <a:ext cx="501281" cy="6308725"/>
            <a:chOff x="-777" y="549275"/>
            <a:chExt cx="501281" cy="6308725"/>
          </a:xfrm>
        </p:grpSpPr>
        <p:grpSp>
          <p:nvGrpSpPr>
            <p:cNvPr id="5" name="Group 4"/>
            <p:cNvGrpSpPr/>
            <p:nvPr/>
          </p:nvGrpSpPr>
          <p:grpSpPr>
            <a:xfrm>
              <a:off x="-777" y="549275"/>
              <a:ext cx="501281" cy="6308725"/>
              <a:chOff x="-777" y="549275"/>
              <a:chExt cx="501281" cy="6308725"/>
            </a:xfrm>
          </p:grpSpPr>
          <p:sp>
            <p:nvSpPr>
              <p:cNvPr id="7" name="Rectangle: Single Corner Rounded 20">
                <a:extLst>
                  <a:ext uri="{FF2B5EF4-FFF2-40B4-BE49-F238E27FC236}">
                    <a16:creationId xmlns:a16="http://schemas.microsoft.com/office/drawing/2014/main" id="{2E03907B-7722-4DAE-B329-87F82D2A723F}"/>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 name="Group 7"/>
              <p:cNvGrpSpPr/>
              <p:nvPr/>
            </p:nvGrpSpPr>
            <p:grpSpPr>
              <a:xfrm>
                <a:off x="-777" y="5101567"/>
                <a:ext cx="501281" cy="1756433"/>
                <a:chOff x="-777" y="5101567"/>
                <a:chExt cx="501281" cy="1756433"/>
              </a:xfrm>
            </p:grpSpPr>
            <p:grpSp>
              <p:nvGrpSpPr>
                <p:cNvPr id="9" name="Group 8"/>
                <p:cNvGrpSpPr/>
                <p:nvPr/>
              </p:nvGrpSpPr>
              <p:grpSpPr>
                <a:xfrm>
                  <a:off x="0" y="5606739"/>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0" name="Group 9"/>
                <p:cNvGrpSpPr/>
                <p:nvPr/>
              </p:nvGrpSpPr>
              <p:grpSpPr>
                <a:xfrm>
                  <a:off x="0" y="5856991"/>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1" name="Group 10"/>
                <p:cNvGrpSpPr/>
                <p:nvPr/>
              </p:nvGrpSpPr>
              <p:grpSpPr>
                <a:xfrm>
                  <a:off x="0" y="6107243"/>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6357495"/>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607747"/>
                  <a:ext cx="500504" cy="250253"/>
                  <a:chOff x="0" y="5655624"/>
                  <a:chExt cx="439762" cy="219882"/>
                </a:xfrm>
              </p:grpSpPr>
              <p:sp>
                <p:nvSpPr>
                  <p:cNvPr id="20" name="Oval 1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 name="Oval 2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4" name="Group 13"/>
                <p:cNvGrpSpPr/>
                <p:nvPr/>
              </p:nvGrpSpPr>
              <p:grpSpPr>
                <a:xfrm>
                  <a:off x="-777" y="5356487"/>
                  <a:ext cx="500504" cy="250253"/>
                  <a:chOff x="0" y="5655624"/>
                  <a:chExt cx="439762" cy="219882"/>
                </a:xfrm>
              </p:grpSpPr>
              <p:sp>
                <p:nvSpPr>
                  <p:cNvPr id="18" name="Oval 1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9" name="Oval 1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5" name="Group 14"/>
                <p:cNvGrpSpPr/>
                <p:nvPr/>
              </p:nvGrpSpPr>
              <p:grpSpPr>
                <a:xfrm>
                  <a:off x="-777" y="5101567"/>
                  <a:ext cx="500504" cy="250253"/>
                  <a:chOff x="0" y="5655624"/>
                  <a:chExt cx="439762" cy="219882"/>
                </a:xfrm>
              </p:grpSpPr>
              <p:sp>
                <p:nvSpPr>
                  <p:cNvPr id="16" name="Oval 1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 name="Oval 1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4" name="Body Copy Holder">
            <a:extLst>
              <a:ext uri="{FF2B5EF4-FFF2-40B4-BE49-F238E27FC236}">
                <a16:creationId xmlns:a16="http://schemas.microsoft.com/office/drawing/2014/main" id="{80F5F4DE-3647-4C13-9D6F-E87DC93EED1C}"/>
              </a:ext>
            </a:extLst>
          </p:cNvPr>
          <p:cNvSpPr>
            <a:spLocks noGrp="1"/>
          </p:cNvSpPr>
          <p:nvPr>
            <p:ph type="body" sz="quarter" idx="18" hasCustomPrompt="1"/>
          </p:nvPr>
        </p:nvSpPr>
        <p:spPr>
          <a:xfrm>
            <a:off x="988331" y="2613319"/>
            <a:ext cx="4916487" cy="369540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35" name="Master Header">
            <a:extLst>
              <a:ext uri="{FF2B5EF4-FFF2-40B4-BE49-F238E27FC236}">
                <a16:creationId xmlns:a16="http://schemas.microsoft.com/office/drawing/2014/main" id="{992AD6D1-E007-4588-946C-4EEC98802C83}"/>
              </a:ext>
            </a:extLst>
          </p:cNvPr>
          <p:cNvSpPr>
            <a:spLocks noGrp="1"/>
          </p:cNvSpPr>
          <p:nvPr>
            <p:ph type="title" hasCustomPrompt="1"/>
          </p:nvPr>
        </p:nvSpPr>
        <p:spPr>
          <a:xfrm>
            <a:off x="988331" y="1007284"/>
            <a:ext cx="4916487" cy="575403"/>
          </a:xfrm>
          <a:prstGeom prst="rect">
            <a:avLst/>
          </a:prstGeom>
        </p:spPr>
        <p:txBody>
          <a:bodyPr/>
          <a:lstStyle>
            <a:lvl1pPr>
              <a:defRPr b="1"/>
            </a:lvl1pPr>
          </a:lstStyle>
          <a:p>
            <a:r>
              <a:rPr lang="en-US" dirty="0"/>
              <a:t>Master Title</a:t>
            </a:r>
            <a:endParaRPr lang="en-ZA" dirty="0"/>
          </a:p>
        </p:txBody>
      </p:sp>
      <p:sp>
        <p:nvSpPr>
          <p:cNvPr id="36" name="Sub-Header">
            <a:extLst>
              <a:ext uri="{FF2B5EF4-FFF2-40B4-BE49-F238E27FC236}">
                <a16:creationId xmlns:a16="http://schemas.microsoft.com/office/drawing/2014/main" id="{00148EE8-09FA-4452-9F5A-A3A61B05CF07}"/>
              </a:ext>
            </a:extLst>
          </p:cNvPr>
          <p:cNvSpPr>
            <a:spLocks noGrp="1"/>
          </p:cNvSpPr>
          <p:nvPr>
            <p:ph type="body" sz="quarter" idx="13" hasCustomPrompt="1"/>
          </p:nvPr>
        </p:nvSpPr>
        <p:spPr>
          <a:xfrm>
            <a:off x="988330" y="1679920"/>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Tree>
    <p:extLst>
      <p:ext uri="{BB962C8B-B14F-4D97-AF65-F5344CB8AC3E}">
        <p14:creationId xmlns:p14="http://schemas.microsoft.com/office/powerpoint/2010/main" val="1025449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2409D5C-A122-4E50-AC42-E01A1AF05906}"/>
              </a:ext>
            </a:extLst>
          </p:cNvPr>
          <p:cNvSpPr>
            <a:spLocks noGrp="1"/>
          </p:cNvSpPr>
          <p:nvPr>
            <p:ph type="pic" sz="quarter" idx="10"/>
          </p:nvPr>
        </p:nvSpPr>
        <p:spPr>
          <a:xfrm>
            <a:off x="-1" y="4888872"/>
            <a:ext cx="12192000" cy="1969129"/>
          </a:xfrm>
          <a:custGeom>
            <a:avLst/>
            <a:gdLst>
              <a:gd name="connsiteX0" fmla="*/ 0 w 12192000"/>
              <a:gd name="connsiteY0" fmla="*/ 0 h 3273552"/>
              <a:gd name="connsiteX1" fmla="*/ 12192000 w 12192000"/>
              <a:gd name="connsiteY1" fmla="*/ 0 h 3273552"/>
              <a:gd name="connsiteX2" fmla="*/ 12192000 w 12192000"/>
              <a:gd name="connsiteY2" fmla="*/ 3273552 h 3273552"/>
              <a:gd name="connsiteX3" fmla="*/ 0 w 12192000"/>
              <a:gd name="connsiteY3" fmla="*/ 3273552 h 3273552"/>
            </a:gdLst>
            <a:ahLst/>
            <a:cxnLst>
              <a:cxn ang="0">
                <a:pos x="connsiteX0" y="connsiteY0"/>
              </a:cxn>
              <a:cxn ang="0">
                <a:pos x="connsiteX1" y="connsiteY1"/>
              </a:cxn>
              <a:cxn ang="0">
                <a:pos x="connsiteX2" y="connsiteY2"/>
              </a:cxn>
              <a:cxn ang="0">
                <a:pos x="connsiteX3" y="connsiteY3"/>
              </a:cxn>
            </a:cxnLst>
            <a:rect l="l" t="t" r="r" b="b"/>
            <a:pathLst>
              <a:path w="12192000" h="3273552">
                <a:moveTo>
                  <a:pt x="0" y="0"/>
                </a:moveTo>
                <a:lnTo>
                  <a:pt x="12192000" y="0"/>
                </a:lnTo>
                <a:lnTo>
                  <a:pt x="12192000" y="3273552"/>
                </a:lnTo>
                <a:lnTo>
                  <a:pt x="0" y="3273552"/>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2" name="Logo">
            <a:extLst>
              <a:ext uri="{FF2B5EF4-FFF2-40B4-BE49-F238E27FC236}">
                <a16:creationId xmlns:a16="http://schemas.microsoft.com/office/drawing/2014/main" id="{65468B77-2A61-416B-8C82-0F7855AB2A03}"/>
              </a:ext>
            </a:extLst>
          </p:cNvPr>
          <p:cNvGrpSpPr/>
          <p:nvPr userDrawn="1"/>
        </p:nvGrpSpPr>
        <p:grpSpPr>
          <a:xfrm>
            <a:off x="2" y="1"/>
            <a:ext cx="1087991" cy="964735"/>
            <a:chOff x="1" y="0"/>
            <a:chExt cx="1087990" cy="964734"/>
          </a:xfrm>
        </p:grpSpPr>
        <p:sp>
          <p:nvSpPr>
            <p:cNvPr id="4" name="Rectangle: Single Corner Rounded 1">
              <a:extLst>
                <a:ext uri="{FF2B5EF4-FFF2-40B4-BE49-F238E27FC236}">
                  <a16:creationId xmlns:a16="http://schemas.microsoft.com/office/drawing/2014/main" id="{B66271D7-2CFA-41FF-A853-A0C8B0D6C02E}"/>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pic>
        <p:nvPicPr>
          <p:cNvPr id="11" name="Full Logo Name">
            <a:extLst>
              <a:ext uri="{FF2B5EF4-FFF2-40B4-BE49-F238E27FC236}">
                <a16:creationId xmlns:a16="http://schemas.microsoft.com/office/drawing/2014/main" id="{911C18CB-C082-46FC-9B6D-6AE5BB1EB7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12" name="Master Header">
            <a:extLst>
              <a:ext uri="{FF2B5EF4-FFF2-40B4-BE49-F238E27FC236}">
                <a16:creationId xmlns:a16="http://schemas.microsoft.com/office/drawing/2014/main" id="{3EBFD425-03B6-4524-905E-D77DF71B9A18}"/>
              </a:ext>
            </a:extLst>
          </p:cNvPr>
          <p:cNvSpPr>
            <a:spLocks noGrp="1"/>
          </p:cNvSpPr>
          <p:nvPr>
            <p:ph type="title" hasCustomPrompt="1"/>
          </p:nvPr>
        </p:nvSpPr>
        <p:spPr>
          <a:xfrm>
            <a:off x="457954" y="1404405"/>
            <a:ext cx="4916487" cy="575403"/>
          </a:xfrm>
          <a:prstGeom prst="rect">
            <a:avLst/>
          </a:prstGeom>
        </p:spPr>
        <p:txBody>
          <a:bodyPr/>
          <a:lstStyle>
            <a:lvl1pPr>
              <a:defRPr b="1"/>
            </a:lvl1pPr>
          </a:lstStyle>
          <a:p>
            <a:r>
              <a:rPr lang="en-US" dirty="0"/>
              <a:t>Master Title</a:t>
            </a:r>
            <a:endParaRPr lang="en-ZA" dirty="0"/>
          </a:p>
        </p:txBody>
      </p:sp>
      <p:sp>
        <p:nvSpPr>
          <p:cNvPr id="13" name="Sub-Header">
            <a:extLst>
              <a:ext uri="{FF2B5EF4-FFF2-40B4-BE49-F238E27FC236}">
                <a16:creationId xmlns:a16="http://schemas.microsoft.com/office/drawing/2014/main" id="{82F85E49-5FED-4D85-A817-937060736EB2}"/>
              </a:ext>
            </a:extLst>
          </p:cNvPr>
          <p:cNvSpPr>
            <a:spLocks noGrp="1"/>
          </p:cNvSpPr>
          <p:nvPr>
            <p:ph type="body" sz="quarter" idx="13" hasCustomPrompt="1"/>
          </p:nvPr>
        </p:nvSpPr>
        <p:spPr>
          <a:xfrm>
            <a:off x="457954" y="2077041"/>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15" name="Body Copy Holder">
            <a:extLst>
              <a:ext uri="{FF2B5EF4-FFF2-40B4-BE49-F238E27FC236}">
                <a16:creationId xmlns:a16="http://schemas.microsoft.com/office/drawing/2014/main" id="{6628FF33-6D94-4010-A3D4-7BC32F49C0C7}"/>
              </a:ext>
            </a:extLst>
          </p:cNvPr>
          <p:cNvSpPr>
            <a:spLocks noGrp="1"/>
          </p:cNvSpPr>
          <p:nvPr>
            <p:ph type="body" sz="quarter" idx="18" hasCustomPrompt="1"/>
          </p:nvPr>
        </p:nvSpPr>
        <p:spPr>
          <a:xfrm>
            <a:off x="457953" y="2739566"/>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17" name="Body Copy Holder">
            <a:extLst>
              <a:ext uri="{FF2B5EF4-FFF2-40B4-BE49-F238E27FC236}">
                <a16:creationId xmlns:a16="http://schemas.microsoft.com/office/drawing/2014/main" id="{9090CEA9-4D06-4055-AF02-9AA2B223A7B1}"/>
              </a:ext>
            </a:extLst>
          </p:cNvPr>
          <p:cNvSpPr>
            <a:spLocks noGrp="1"/>
          </p:cNvSpPr>
          <p:nvPr>
            <p:ph type="body" sz="quarter" idx="19" hasCustomPrompt="1"/>
          </p:nvPr>
        </p:nvSpPr>
        <p:spPr>
          <a:xfrm>
            <a:off x="6214453" y="2739564"/>
            <a:ext cx="5519596" cy="190486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691312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mp; Text 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7596829-7BB2-4B35-8F14-B154F1AAEA8F}"/>
              </a:ext>
            </a:extLst>
          </p:cNvPr>
          <p:cNvSpPr>
            <a:spLocks noGrp="1"/>
          </p:cNvSpPr>
          <p:nvPr>
            <p:ph type="pic" sz="quarter" idx="10"/>
          </p:nvPr>
        </p:nvSpPr>
        <p:spPr>
          <a:xfrm>
            <a:off x="6986017" y="0"/>
            <a:ext cx="5205985" cy="6858000"/>
          </a:xfrm>
          <a:custGeom>
            <a:avLst/>
            <a:gdLst>
              <a:gd name="connsiteX0" fmla="*/ 0 w 5205985"/>
              <a:gd name="connsiteY0" fmla="*/ 0 h 6858000"/>
              <a:gd name="connsiteX1" fmla="*/ 5205985 w 5205985"/>
              <a:gd name="connsiteY1" fmla="*/ 0 h 6858000"/>
              <a:gd name="connsiteX2" fmla="*/ 5205985 w 5205985"/>
              <a:gd name="connsiteY2" fmla="*/ 6858000 h 6858000"/>
              <a:gd name="connsiteX3" fmla="*/ 0 w 52059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5985" h="6858000">
                <a:moveTo>
                  <a:pt x="0" y="0"/>
                </a:moveTo>
                <a:lnTo>
                  <a:pt x="5205985" y="0"/>
                </a:lnTo>
                <a:lnTo>
                  <a:pt x="5205985" y="6858000"/>
                </a:lnTo>
                <a:lnTo>
                  <a:pt x="0" y="6858000"/>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 name="Side logo"/>
          <p:cNvGrpSpPr/>
          <p:nvPr userDrawn="1"/>
        </p:nvGrpSpPr>
        <p:grpSpPr>
          <a:xfrm>
            <a:off x="-777" y="549276"/>
            <a:ext cx="501281" cy="6308725"/>
            <a:chOff x="-777" y="549275"/>
            <a:chExt cx="501281" cy="6308725"/>
          </a:xfrm>
        </p:grpSpPr>
        <p:grpSp>
          <p:nvGrpSpPr>
            <p:cNvPr id="4" name="Group 3"/>
            <p:cNvGrpSpPr/>
            <p:nvPr/>
          </p:nvGrpSpPr>
          <p:grpSpPr>
            <a:xfrm>
              <a:off x="-777" y="549275"/>
              <a:ext cx="501281" cy="6308725"/>
              <a:chOff x="-777" y="549275"/>
              <a:chExt cx="501281" cy="6308725"/>
            </a:xfrm>
          </p:grpSpPr>
          <p:sp>
            <p:nvSpPr>
              <p:cNvPr id="7" name="Rectangle: Single Corner Rounded 20">
                <a:extLst>
                  <a:ext uri="{FF2B5EF4-FFF2-40B4-BE49-F238E27FC236}">
                    <a16:creationId xmlns:a16="http://schemas.microsoft.com/office/drawing/2014/main" id="{2E03907B-7722-4DAE-B329-87F82D2A723F}"/>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 name="Group 7"/>
              <p:cNvGrpSpPr/>
              <p:nvPr/>
            </p:nvGrpSpPr>
            <p:grpSpPr>
              <a:xfrm>
                <a:off x="-777" y="5101567"/>
                <a:ext cx="501281" cy="1756433"/>
                <a:chOff x="-777" y="5101567"/>
                <a:chExt cx="501281" cy="1756433"/>
              </a:xfrm>
            </p:grpSpPr>
            <p:grpSp>
              <p:nvGrpSpPr>
                <p:cNvPr id="9" name="Group 8"/>
                <p:cNvGrpSpPr/>
                <p:nvPr/>
              </p:nvGrpSpPr>
              <p:grpSpPr>
                <a:xfrm>
                  <a:off x="0" y="5606739"/>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0" name="Group 9"/>
                <p:cNvGrpSpPr/>
                <p:nvPr/>
              </p:nvGrpSpPr>
              <p:grpSpPr>
                <a:xfrm>
                  <a:off x="0" y="5856991"/>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1" name="Group 10"/>
                <p:cNvGrpSpPr/>
                <p:nvPr/>
              </p:nvGrpSpPr>
              <p:grpSpPr>
                <a:xfrm>
                  <a:off x="0" y="6107243"/>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6357495"/>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607747"/>
                  <a:ext cx="500504" cy="250253"/>
                  <a:chOff x="0" y="5655624"/>
                  <a:chExt cx="439762" cy="219882"/>
                </a:xfrm>
              </p:grpSpPr>
              <p:sp>
                <p:nvSpPr>
                  <p:cNvPr id="20" name="Oval 1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 name="Oval 2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4" name="Group 13"/>
                <p:cNvGrpSpPr/>
                <p:nvPr/>
              </p:nvGrpSpPr>
              <p:grpSpPr>
                <a:xfrm>
                  <a:off x="-777" y="5356487"/>
                  <a:ext cx="500504" cy="250253"/>
                  <a:chOff x="0" y="5655624"/>
                  <a:chExt cx="439762" cy="219882"/>
                </a:xfrm>
              </p:grpSpPr>
              <p:sp>
                <p:nvSpPr>
                  <p:cNvPr id="18" name="Oval 1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9" name="Oval 1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5" name="Group 14"/>
                <p:cNvGrpSpPr/>
                <p:nvPr/>
              </p:nvGrpSpPr>
              <p:grpSpPr>
                <a:xfrm>
                  <a:off x="-777" y="5101567"/>
                  <a:ext cx="500504" cy="250253"/>
                  <a:chOff x="0" y="5655624"/>
                  <a:chExt cx="439762" cy="219882"/>
                </a:xfrm>
              </p:grpSpPr>
              <p:sp>
                <p:nvSpPr>
                  <p:cNvPr id="16" name="Oval 1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 name="Oval 1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0" name="Master Header">
            <a:extLst>
              <a:ext uri="{FF2B5EF4-FFF2-40B4-BE49-F238E27FC236}">
                <a16:creationId xmlns:a16="http://schemas.microsoft.com/office/drawing/2014/main" id="{558FAFCA-6A04-43E9-B51B-AABB8349A158}"/>
              </a:ext>
            </a:extLst>
          </p:cNvPr>
          <p:cNvSpPr>
            <a:spLocks noGrp="1"/>
          </p:cNvSpPr>
          <p:nvPr>
            <p:ph type="title" hasCustomPrompt="1"/>
          </p:nvPr>
        </p:nvSpPr>
        <p:spPr>
          <a:xfrm>
            <a:off x="797044" y="750109"/>
            <a:ext cx="4916487" cy="575403"/>
          </a:xfrm>
          <a:prstGeom prst="rect">
            <a:avLst/>
          </a:prstGeom>
        </p:spPr>
        <p:txBody>
          <a:bodyPr/>
          <a:lstStyle>
            <a:lvl1pPr>
              <a:defRPr b="1"/>
            </a:lvl1pPr>
          </a:lstStyle>
          <a:p>
            <a:r>
              <a:rPr lang="en-US" dirty="0"/>
              <a:t>Master Title</a:t>
            </a:r>
            <a:endParaRPr lang="en-ZA" dirty="0"/>
          </a:p>
        </p:txBody>
      </p:sp>
      <p:sp>
        <p:nvSpPr>
          <p:cNvPr id="31" name="Sub-Header">
            <a:extLst>
              <a:ext uri="{FF2B5EF4-FFF2-40B4-BE49-F238E27FC236}">
                <a16:creationId xmlns:a16="http://schemas.microsoft.com/office/drawing/2014/main" id="{7D8978E7-4815-444A-A540-EAD68BA63506}"/>
              </a:ext>
            </a:extLst>
          </p:cNvPr>
          <p:cNvSpPr>
            <a:spLocks noGrp="1"/>
          </p:cNvSpPr>
          <p:nvPr>
            <p:ph type="body" sz="quarter" idx="13" hasCustomPrompt="1"/>
          </p:nvPr>
        </p:nvSpPr>
        <p:spPr>
          <a:xfrm>
            <a:off x="797043" y="1422745"/>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32" name="Body Copy Holder">
            <a:extLst>
              <a:ext uri="{FF2B5EF4-FFF2-40B4-BE49-F238E27FC236}">
                <a16:creationId xmlns:a16="http://schemas.microsoft.com/office/drawing/2014/main" id="{EC6F11B8-B894-4BA8-83C2-81275FB481A7}"/>
              </a:ext>
            </a:extLst>
          </p:cNvPr>
          <p:cNvSpPr>
            <a:spLocks noGrp="1"/>
          </p:cNvSpPr>
          <p:nvPr>
            <p:ph type="body" sz="quarter" idx="15" hasCustomPrompt="1"/>
          </p:nvPr>
        </p:nvSpPr>
        <p:spPr>
          <a:xfrm>
            <a:off x="797042" y="2219395"/>
            <a:ext cx="5391151" cy="413810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3966054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mp;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395E7E-D8E0-4EC4-862B-57F310B78CD9}"/>
              </a:ext>
            </a:extLst>
          </p:cNvPr>
          <p:cNvSpPr>
            <a:spLocks noGrp="1"/>
          </p:cNvSpPr>
          <p:nvPr>
            <p:ph type="pic" sz="quarter" idx="10"/>
          </p:nvPr>
        </p:nvSpPr>
        <p:spPr>
          <a:xfrm>
            <a:off x="1427170" y="800539"/>
            <a:ext cx="3813543" cy="5527277"/>
          </a:xfrm>
          <a:custGeom>
            <a:avLst/>
            <a:gdLst>
              <a:gd name="connsiteX0" fmla="*/ 221109 w 3813542"/>
              <a:gd name="connsiteY0" fmla="*/ 0 h 5527277"/>
              <a:gd name="connsiteX1" fmla="*/ 3592433 w 3813542"/>
              <a:gd name="connsiteY1" fmla="*/ 0 h 5527277"/>
              <a:gd name="connsiteX2" fmla="*/ 3813542 w 3813542"/>
              <a:gd name="connsiteY2" fmla="*/ 221109 h 5527277"/>
              <a:gd name="connsiteX3" fmla="*/ 3813542 w 3813542"/>
              <a:gd name="connsiteY3" fmla="*/ 5306168 h 5527277"/>
              <a:gd name="connsiteX4" fmla="*/ 3592433 w 3813542"/>
              <a:gd name="connsiteY4" fmla="*/ 5527277 h 5527277"/>
              <a:gd name="connsiteX5" fmla="*/ 221109 w 3813542"/>
              <a:gd name="connsiteY5" fmla="*/ 5527277 h 5527277"/>
              <a:gd name="connsiteX6" fmla="*/ 0 w 3813542"/>
              <a:gd name="connsiteY6" fmla="*/ 5306168 h 5527277"/>
              <a:gd name="connsiteX7" fmla="*/ 0 w 3813542"/>
              <a:gd name="connsiteY7" fmla="*/ 221109 h 5527277"/>
              <a:gd name="connsiteX8" fmla="*/ 221109 w 3813542"/>
              <a:gd name="connsiteY8" fmla="*/ 0 h 552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3542" h="5527277">
                <a:moveTo>
                  <a:pt x="221109" y="0"/>
                </a:moveTo>
                <a:lnTo>
                  <a:pt x="3592433" y="0"/>
                </a:lnTo>
                <a:cubicBezTo>
                  <a:pt x="3714548" y="0"/>
                  <a:pt x="3813542" y="98994"/>
                  <a:pt x="3813542" y="221109"/>
                </a:cubicBezTo>
                <a:lnTo>
                  <a:pt x="3813542" y="5306168"/>
                </a:lnTo>
                <a:cubicBezTo>
                  <a:pt x="3813542" y="5428283"/>
                  <a:pt x="3714548" y="5527277"/>
                  <a:pt x="3592433" y="5527277"/>
                </a:cubicBezTo>
                <a:lnTo>
                  <a:pt x="221109" y="5527277"/>
                </a:lnTo>
                <a:cubicBezTo>
                  <a:pt x="98994" y="5527277"/>
                  <a:pt x="0" y="5428283"/>
                  <a:pt x="0" y="5306168"/>
                </a:cubicBezTo>
                <a:lnTo>
                  <a:pt x="0" y="221109"/>
                </a:lnTo>
                <a:cubicBezTo>
                  <a:pt x="0" y="98994"/>
                  <a:pt x="98994" y="0"/>
                  <a:pt x="221109"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 name="Side Logo"/>
          <p:cNvGrpSpPr/>
          <p:nvPr userDrawn="1"/>
        </p:nvGrpSpPr>
        <p:grpSpPr>
          <a:xfrm>
            <a:off x="-777" y="549276"/>
            <a:ext cx="501281" cy="6308725"/>
            <a:chOff x="-777" y="549275"/>
            <a:chExt cx="501281" cy="6308725"/>
          </a:xfrm>
        </p:grpSpPr>
        <p:grpSp>
          <p:nvGrpSpPr>
            <p:cNvPr id="4" name="Group 3"/>
            <p:cNvGrpSpPr/>
            <p:nvPr/>
          </p:nvGrpSpPr>
          <p:grpSpPr>
            <a:xfrm>
              <a:off x="-777" y="549275"/>
              <a:ext cx="501281" cy="6308725"/>
              <a:chOff x="-777" y="549275"/>
              <a:chExt cx="501281" cy="6308725"/>
            </a:xfrm>
          </p:grpSpPr>
          <p:sp>
            <p:nvSpPr>
              <p:cNvPr id="7" name="Rectangle: Single Corner Rounded 20">
                <a:extLst>
                  <a:ext uri="{FF2B5EF4-FFF2-40B4-BE49-F238E27FC236}">
                    <a16:creationId xmlns:a16="http://schemas.microsoft.com/office/drawing/2014/main" id="{2E03907B-7722-4DAE-B329-87F82D2A723F}"/>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 name="Group 7"/>
              <p:cNvGrpSpPr/>
              <p:nvPr/>
            </p:nvGrpSpPr>
            <p:grpSpPr>
              <a:xfrm>
                <a:off x="-777" y="5101567"/>
                <a:ext cx="501281" cy="1756433"/>
                <a:chOff x="-777" y="5101567"/>
                <a:chExt cx="501281" cy="1756433"/>
              </a:xfrm>
            </p:grpSpPr>
            <p:grpSp>
              <p:nvGrpSpPr>
                <p:cNvPr id="9" name="Group 8"/>
                <p:cNvGrpSpPr/>
                <p:nvPr/>
              </p:nvGrpSpPr>
              <p:grpSpPr>
                <a:xfrm>
                  <a:off x="0" y="5606739"/>
                  <a:ext cx="500504" cy="250253"/>
                  <a:chOff x="0" y="5655624"/>
                  <a:chExt cx="439762" cy="219882"/>
                </a:xfrm>
              </p:grpSpPr>
              <p:sp>
                <p:nvSpPr>
                  <p:cNvPr id="28" name="Oval 2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9" name="Oval 2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0" name="Group 9"/>
                <p:cNvGrpSpPr/>
                <p:nvPr/>
              </p:nvGrpSpPr>
              <p:grpSpPr>
                <a:xfrm>
                  <a:off x="0" y="5856991"/>
                  <a:ext cx="500504" cy="250253"/>
                  <a:chOff x="0" y="5655624"/>
                  <a:chExt cx="439762" cy="219882"/>
                </a:xfrm>
              </p:grpSpPr>
              <p:sp>
                <p:nvSpPr>
                  <p:cNvPr id="26" name="Oval 2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7" name="Oval 2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1" name="Group 10"/>
                <p:cNvGrpSpPr/>
                <p:nvPr/>
              </p:nvGrpSpPr>
              <p:grpSpPr>
                <a:xfrm>
                  <a:off x="0" y="6107243"/>
                  <a:ext cx="500504" cy="250253"/>
                  <a:chOff x="0" y="5655624"/>
                  <a:chExt cx="439762" cy="219882"/>
                </a:xfrm>
              </p:grpSpPr>
              <p:sp>
                <p:nvSpPr>
                  <p:cNvPr id="24" name="Oval 23"/>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5" name="Oval 24"/>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2" name="Group 11"/>
                <p:cNvGrpSpPr/>
                <p:nvPr/>
              </p:nvGrpSpPr>
              <p:grpSpPr>
                <a:xfrm>
                  <a:off x="0" y="6357495"/>
                  <a:ext cx="500504" cy="250253"/>
                  <a:chOff x="0" y="5655624"/>
                  <a:chExt cx="439762" cy="219882"/>
                </a:xfrm>
              </p:grpSpPr>
              <p:sp>
                <p:nvSpPr>
                  <p:cNvPr id="22" name="Oval 21"/>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3" name="Oval 22"/>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3" name="Group 12"/>
                <p:cNvGrpSpPr/>
                <p:nvPr/>
              </p:nvGrpSpPr>
              <p:grpSpPr>
                <a:xfrm>
                  <a:off x="0" y="6607747"/>
                  <a:ext cx="500504" cy="250253"/>
                  <a:chOff x="0" y="5655624"/>
                  <a:chExt cx="439762" cy="219882"/>
                </a:xfrm>
              </p:grpSpPr>
              <p:sp>
                <p:nvSpPr>
                  <p:cNvPr id="20" name="Oval 19"/>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21" name="Oval 20"/>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4" name="Group 13"/>
                <p:cNvGrpSpPr/>
                <p:nvPr/>
              </p:nvGrpSpPr>
              <p:grpSpPr>
                <a:xfrm>
                  <a:off x="-777" y="5356487"/>
                  <a:ext cx="500504" cy="250253"/>
                  <a:chOff x="0" y="5655624"/>
                  <a:chExt cx="439762" cy="219882"/>
                </a:xfrm>
              </p:grpSpPr>
              <p:sp>
                <p:nvSpPr>
                  <p:cNvPr id="18" name="Oval 17"/>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9" name="Oval 18"/>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15" name="Group 14"/>
                <p:cNvGrpSpPr/>
                <p:nvPr/>
              </p:nvGrpSpPr>
              <p:grpSpPr>
                <a:xfrm>
                  <a:off x="-777" y="5101567"/>
                  <a:ext cx="500504" cy="250253"/>
                  <a:chOff x="0" y="5655624"/>
                  <a:chExt cx="439762" cy="219882"/>
                </a:xfrm>
              </p:grpSpPr>
              <p:sp>
                <p:nvSpPr>
                  <p:cNvPr id="16" name="Oval 15"/>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7" name="Oval 16"/>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30" name="Master Header">
            <a:extLst>
              <a:ext uri="{FF2B5EF4-FFF2-40B4-BE49-F238E27FC236}">
                <a16:creationId xmlns:a16="http://schemas.microsoft.com/office/drawing/2014/main" id="{37A93E54-DD51-4C89-82A9-0536EB48D464}"/>
              </a:ext>
            </a:extLst>
          </p:cNvPr>
          <p:cNvSpPr>
            <a:spLocks noGrp="1"/>
          </p:cNvSpPr>
          <p:nvPr>
            <p:ph type="title" hasCustomPrompt="1"/>
          </p:nvPr>
        </p:nvSpPr>
        <p:spPr>
          <a:xfrm>
            <a:off x="5722257" y="1293033"/>
            <a:ext cx="4916487" cy="575403"/>
          </a:xfrm>
          <a:prstGeom prst="rect">
            <a:avLst/>
          </a:prstGeom>
        </p:spPr>
        <p:txBody>
          <a:bodyPr/>
          <a:lstStyle>
            <a:lvl1pPr>
              <a:defRPr b="1"/>
            </a:lvl1pPr>
          </a:lstStyle>
          <a:p>
            <a:r>
              <a:rPr lang="en-US" dirty="0"/>
              <a:t>Master Title</a:t>
            </a:r>
            <a:endParaRPr lang="en-ZA" dirty="0"/>
          </a:p>
        </p:txBody>
      </p:sp>
      <p:sp>
        <p:nvSpPr>
          <p:cNvPr id="31" name="Sub-Header">
            <a:extLst>
              <a:ext uri="{FF2B5EF4-FFF2-40B4-BE49-F238E27FC236}">
                <a16:creationId xmlns:a16="http://schemas.microsoft.com/office/drawing/2014/main" id="{690D96B7-0E64-4FD6-BBAC-DABFDEA27CA8}"/>
              </a:ext>
            </a:extLst>
          </p:cNvPr>
          <p:cNvSpPr>
            <a:spLocks noGrp="1"/>
          </p:cNvSpPr>
          <p:nvPr>
            <p:ph type="body" sz="quarter" idx="13" hasCustomPrompt="1"/>
          </p:nvPr>
        </p:nvSpPr>
        <p:spPr>
          <a:xfrm>
            <a:off x="5722255" y="1965669"/>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
        <p:nvSpPr>
          <p:cNvPr id="32" name="Body Copy Holder">
            <a:extLst>
              <a:ext uri="{FF2B5EF4-FFF2-40B4-BE49-F238E27FC236}">
                <a16:creationId xmlns:a16="http://schemas.microsoft.com/office/drawing/2014/main" id="{2DF214FB-5F49-48E5-93D2-A023F45568F2}"/>
              </a:ext>
            </a:extLst>
          </p:cNvPr>
          <p:cNvSpPr>
            <a:spLocks noGrp="1"/>
          </p:cNvSpPr>
          <p:nvPr>
            <p:ph type="body" sz="quarter" idx="15" hasCustomPrompt="1"/>
          </p:nvPr>
        </p:nvSpPr>
        <p:spPr>
          <a:xfrm>
            <a:off x="5722254" y="2762320"/>
            <a:ext cx="5391151" cy="320033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pic>
        <p:nvPicPr>
          <p:cNvPr id="33" name="Picture 32">
            <a:extLst>
              <a:ext uri="{FF2B5EF4-FFF2-40B4-BE49-F238E27FC236}">
                <a16:creationId xmlns:a16="http://schemas.microsoft.com/office/drawing/2014/main" id="{60B91327-404D-4CA6-93ED-189F729774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Tree>
    <p:extLst>
      <p:ext uri="{BB962C8B-B14F-4D97-AF65-F5344CB8AC3E}">
        <p14:creationId xmlns:p14="http://schemas.microsoft.com/office/powerpoint/2010/main" val="1813678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mp; Text 8">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36477A3-8B9A-4011-8900-095AE07209B8}"/>
              </a:ext>
            </a:extLst>
          </p:cNvPr>
          <p:cNvSpPr>
            <a:spLocks noGrp="1"/>
          </p:cNvSpPr>
          <p:nvPr>
            <p:ph type="pic" sz="quarter" idx="10"/>
          </p:nvPr>
        </p:nvSpPr>
        <p:spPr>
          <a:xfrm>
            <a:off x="937565" y="1307593"/>
            <a:ext cx="3177987" cy="3493656"/>
          </a:xfrm>
          <a:custGeom>
            <a:avLst/>
            <a:gdLst>
              <a:gd name="connsiteX0" fmla="*/ 189632 w 3177986"/>
              <a:gd name="connsiteY0" fmla="*/ 0 h 3493656"/>
              <a:gd name="connsiteX1" fmla="*/ 2988356 w 3177986"/>
              <a:gd name="connsiteY1" fmla="*/ 0 h 3493656"/>
              <a:gd name="connsiteX2" fmla="*/ 3177986 w 3177986"/>
              <a:gd name="connsiteY2" fmla="*/ 189630 h 3493656"/>
              <a:gd name="connsiteX3" fmla="*/ 3177986 w 3177986"/>
              <a:gd name="connsiteY3" fmla="*/ 3304026 h 3493656"/>
              <a:gd name="connsiteX4" fmla="*/ 3177984 w 3177986"/>
              <a:gd name="connsiteY4" fmla="*/ 3304046 h 3493656"/>
              <a:gd name="connsiteX5" fmla="*/ 3177984 w 3177986"/>
              <a:gd name="connsiteY5" fmla="*/ 3493656 h 3493656"/>
              <a:gd name="connsiteX6" fmla="*/ 2988356 w 3177986"/>
              <a:gd name="connsiteY6" fmla="*/ 3493656 h 3493656"/>
              <a:gd name="connsiteX7" fmla="*/ 189632 w 3177986"/>
              <a:gd name="connsiteY7" fmla="*/ 3493656 h 3493656"/>
              <a:gd name="connsiteX8" fmla="*/ 0 w 3177986"/>
              <a:gd name="connsiteY8" fmla="*/ 3493656 h 3493656"/>
              <a:gd name="connsiteX9" fmla="*/ 0 w 3177986"/>
              <a:gd name="connsiteY9" fmla="*/ 1728214 h 3493656"/>
              <a:gd name="connsiteX10" fmla="*/ 2 w 3177986"/>
              <a:gd name="connsiteY10" fmla="*/ 1728214 h 3493656"/>
              <a:gd name="connsiteX11" fmla="*/ 2 w 3177986"/>
              <a:gd name="connsiteY11" fmla="*/ 189630 h 3493656"/>
              <a:gd name="connsiteX12" fmla="*/ 189632 w 3177986"/>
              <a:gd name="connsiteY12" fmla="*/ 0 h 349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7986" h="3493656">
                <a:moveTo>
                  <a:pt x="189632" y="0"/>
                </a:moveTo>
                <a:lnTo>
                  <a:pt x="2988356" y="0"/>
                </a:lnTo>
                <a:cubicBezTo>
                  <a:pt x="3093086" y="0"/>
                  <a:pt x="3177986" y="84900"/>
                  <a:pt x="3177986" y="189630"/>
                </a:cubicBezTo>
                <a:lnTo>
                  <a:pt x="3177986" y="3304026"/>
                </a:lnTo>
                <a:lnTo>
                  <a:pt x="3177984" y="3304046"/>
                </a:lnTo>
                <a:lnTo>
                  <a:pt x="3177984" y="3493656"/>
                </a:lnTo>
                <a:lnTo>
                  <a:pt x="2988356" y="3493656"/>
                </a:lnTo>
                <a:lnTo>
                  <a:pt x="189632" y="3493656"/>
                </a:lnTo>
                <a:lnTo>
                  <a:pt x="0" y="3493656"/>
                </a:lnTo>
                <a:lnTo>
                  <a:pt x="0" y="1728214"/>
                </a:lnTo>
                <a:lnTo>
                  <a:pt x="2" y="1728214"/>
                </a:lnTo>
                <a:lnTo>
                  <a:pt x="2" y="189630"/>
                </a:lnTo>
                <a:cubicBezTo>
                  <a:pt x="2" y="84900"/>
                  <a:pt x="84902" y="0"/>
                  <a:pt x="189632"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2" name="Picture Placeholder 11">
            <a:extLst>
              <a:ext uri="{FF2B5EF4-FFF2-40B4-BE49-F238E27FC236}">
                <a16:creationId xmlns:a16="http://schemas.microsoft.com/office/drawing/2014/main" id="{959DABD2-8CB6-4E7B-9E22-64DA4D53E206}"/>
              </a:ext>
            </a:extLst>
          </p:cNvPr>
          <p:cNvSpPr>
            <a:spLocks noGrp="1"/>
          </p:cNvSpPr>
          <p:nvPr>
            <p:ph type="pic" sz="quarter" idx="11"/>
          </p:nvPr>
        </p:nvSpPr>
        <p:spPr>
          <a:xfrm>
            <a:off x="4507005" y="1307595"/>
            <a:ext cx="3177987" cy="3493656"/>
          </a:xfrm>
          <a:custGeom>
            <a:avLst/>
            <a:gdLst>
              <a:gd name="connsiteX0" fmla="*/ 189632 w 3177986"/>
              <a:gd name="connsiteY0" fmla="*/ 0 h 3493656"/>
              <a:gd name="connsiteX1" fmla="*/ 2988356 w 3177986"/>
              <a:gd name="connsiteY1" fmla="*/ 0 h 3493656"/>
              <a:gd name="connsiteX2" fmla="*/ 3177986 w 3177986"/>
              <a:gd name="connsiteY2" fmla="*/ 189630 h 3493656"/>
              <a:gd name="connsiteX3" fmla="*/ 3177986 w 3177986"/>
              <a:gd name="connsiteY3" fmla="*/ 3304026 h 3493656"/>
              <a:gd name="connsiteX4" fmla="*/ 3177984 w 3177986"/>
              <a:gd name="connsiteY4" fmla="*/ 3304046 h 3493656"/>
              <a:gd name="connsiteX5" fmla="*/ 3177984 w 3177986"/>
              <a:gd name="connsiteY5" fmla="*/ 3493656 h 3493656"/>
              <a:gd name="connsiteX6" fmla="*/ 2988356 w 3177986"/>
              <a:gd name="connsiteY6" fmla="*/ 3493656 h 3493656"/>
              <a:gd name="connsiteX7" fmla="*/ 189632 w 3177986"/>
              <a:gd name="connsiteY7" fmla="*/ 3493656 h 3493656"/>
              <a:gd name="connsiteX8" fmla="*/ 0 w 3177986"/>
              <a:gd name="connsiteY8" fmla="*/ 3493656 h 3493656"/>
              <a:gd name="connsiteX9" fmla="*/ 0 w 3177986"/>
              <a:gd name="connsiteY9" fmla="*/ 1728214 h 3493656"/>
              <a:gd name="connsiteX10" fmla="*/ 2 w 3177986"/>
              <a:gd name="connsiteY10" fmla="*/ 1728214 h 3493656"/>
              <a:gd name="connsiteX11" fmla="*/ 2 w 3177986"/>
              <a:gd name="connsiteY11" fmla="*/ 189630 h 3493656"/>
              <a:gd name="connsiteX12" fmla="*/ 189632 w 3177986"/>
              <a:gd name="connsiteY12" fmla="*/ 0 h 349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7986" h="3493656">
                <a:moveTo>
                  <a:pt x="189632" y="0"/>
                </a:moveTo>
                <a:lnTo>
                  <a:pt x="2988356" y="0"/>
                </a:lnTo>
                <a:cubicBezTo>
                  <a:pt x="3093086" y="0"/>
                  <a:pt x="3177986" y="84900"/>
                  <a:pt x="3177986" y="189630"/>
                </a:cubicBezTo>
                <a:lnTo>
                  <a:pt x="3177986" y="3304026"/>
                </a:lnTo>
                <a:lnTo>
                  <a:pt x="3177984" y="3304046"/>
                </a:lnTo>
                <a:lnTo>
                  <a:pt x="3177984" y="3493656"/>
                </a:lnTo>
                <a:lnTo>
                  <a:pt x="2988356" y="3493656"/>
                </a:lnTo>
                <a:lnTo>
                  <a:pt x="189632" y="3493656"/>
                </a:lnTo>
                <a:lnTo>
                  <a:pt x="0" y="3493656"/>
                </a:lnTo>
                <a:lnTo>
                  <a:pt x="0" y="1728214"/>
                </a:lnTo>
                <a:lnTo>
                  <a:pt x="2" y="1728214"/>
                </a:lnTo>
                <a:lnTo>
                  <a:pt x="2" y="189630"/>
                </a:lnTo>
                <a:cubicBezTo>
                  <a:pt x="2" y="84900"/>
                  <a:pt x="84902" y="0"/>
                  <a:pt x="189632"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1" name="Picture Placeholder 10">
            <a:extLst>
              <a:ext uri="{FF2B5EF4-FFF2-40B4-BE49-F238E27FC236}">
                <a16:creationId xmlns:a16="http://schemas.microsoft.com/office/drawing/2014/main" id="{1D9B6ACE-18A2-42EC-955D-DA153FAC7511}"/>
              </a:ext>
            </a:extLst>
          </p:cNvPr>
          <p:cNvSpPr>
            <a:spLocks noGrp="1"/>
          </p:cNvSpPr>
          <p:nvPr>
            <p:ph type="pic" sz="quarter" idx="12"/>
          </p:nvPr>
        </p:nvSpPr>
        <p:spPr>
          <a:xfrm>
            <a:off x="8076441" y="1307595"/>
            <a:ext cx="3177987" cy="3493656"/>
          </a:xfrm>
          <a:custGeom>
            <a:avLst/>
            <a:gdLst>
              <a:gd name="connsiteX0" fmla="*/ 189632 w 3177986"/>
              <a:gd name="connsiteY0" fmla="*/ 0 h 3493656"/>
              <a:gd name="connsiteX1" fmla="*/ 2988356 w 3177986"/>
              <a:gd name="connsiteY1" fmla="*/ 0 h 3493656"/>
              <a:gd name="connsiteX2" fmla="*/ 3177986 w 3177986"/>
              <a:gd name="connsiteY2" fmla="*/ 189630 h 3493656"/>
              <a:gd name="connsiteX3" fmla="*/ 3177986 w 3177986"/>
              <a:gd name="connsiteY3" fmla="*/ 3304026 h 3493656"/>
              <a:gd name="connsiteX4" fmla="*/ 3177984 w 3177986"/>
              <a:gd name="connsiteY4" fmla="*/ 3304046 h 3493656"/>
              <a:gd name="connsiteX5" fmla="*/ 3177984 w 3177986"/>
              <a:gd name="connsiteY5" fmla="*/ 3493656 h 3493656"/>
              <a:gd name="connsiteX6" fmla="*/ 2988356 w 3177986"/>
              <a:gd name="connsiteY6" fmla="*/ 3493656 h 3493656"/>
              <a:gd name="connsiteX7" fmla="*/ 189632 w 3177986"/>
              <a:gd name="connsiteY7" fmla="*/ 3493656 h 3493656"/>
              <a:gd name="connsiteX8" fmla="*/ 0 w 3177986"/>
              <a:gd name="connsiteY8" fmla="*/ 3493656 h 3493656"/>
              <a:gd name="connsiteX9" fmla="*/ 0 w 3177986"/>
              <a:gd name="connsiteY9" fmla="*/ 1728214 h 3493656"/>
              <a:gd name="connsiteX10" fmla="*/ 2 w 3177986"/>
              <a:gd name="connsiteY10" fmla="*/ 1728214 h 3493656"/>
              <a:gd name="connsiteX11" fmla="*/ 2 w 3177986"/>
              <a:gd name="connsiteY11" fmla="*/ 189630 h 3493656"/>
              <a:gd name="connsiteX12" fmla="*/ 189632 w 3177986"/>
              <a:gd name="connsiteY12" fmla="*/ 0 h 349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7986" h="3493656">
                <a:moveTo>
                  <a:pt x="189632" y="0"/>
                </a:moveTo>
                <a:lnTo>
                  <a:pt x="2988356" y="0"/>
                </a:lnTo>
                <a:cubicBezTo>
                  <a:pt x="3093086" y="0"/>
                  <a:pt x="3177986" y="84900"/>
                  <a:pt x="3177986" y="189630"/>
                </a:cubicBezTo>
                <a:lnTo>
                  <a:pt x="3177986" y="3304026"/>
                </a:lnTo>
                <a:lnTo>
                  <a:pt x="3177984" y="3304046"/>
                </a:lnTo>
                <a:lnTo>
                  <a:pt x="3177984" y="3493656"/>
                </a:lnTo>
                <a:lnTo>
                  <a:pt x="2988356" y="3493656"/>
                </a:lnTo>
                <a:lnTo>
                  <a:pt x="189632" y="3493656"/>
                </a:lnTo>
                <a:lnTo>
                  <a:pt x="0" y="3493656"/>
                </a:lnTo>
                <a:lnTo>
                  <a:pt x="0" y="1728214"/>
                </a:lnTo>
                <a:lnTo>
                  <a:pt x="2" y="1728214"/>
                </a:lnTo>
                <a:lnTo>
                  <a:pt x="2" y="189630"/>
                </a:lnTo>
                <a:cubicBezTo>
                  <a:pt x="2" y="84900"/>
                  <a:pt x="84902" y="0"/>
                  <a:pt x="189632"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4" name="Side logo">
            <a:extLst>
              <a:ext uri="{FF2B5EF4-FFF2-40B4-BE49-F238E27FC236}">
                <a16:creationId xmlns:a16="http://schemas.microsoft.com/office/drawing/2014/main" id="{83B20256-0C79-4612-A1CD-DAF9CCA646EF}"/>
              </a:ext>
            </a:extLst>
          </p:cNvPr>
          <p:cNvGrpSpPr/>
          <p:nvPr userDrawn="1"/>
        </p:nvGrpSpPr>
        <p:grpSpPr>
          <a:xfrm>
            <a:off x="-777" y="549276"/>
            <a:ext cx="501281" cy="6308725"/>
            <a:chOff x="-777" y="549275"/>
            <a:chExt cx="501281" cy="6308725"/>
          </a:xfrm>
        </p:grpSpPr>
        <p:grpSp>
          <p:nvGrpSpPr>
            <p:cNvPr id="35" name="Group 34">
              <a:extLst>
                <a:ext uri="{FF2B5EF4-FFF2-40B4-BE49-F238E27FC236}">
                  <a16:creationId xmlns:a16="http://schemas.microsoft.com/office/drawing/2014/main" id="{B1766D6B-9A17-4C8E-BA81-AAACB978E9C4}"/>
                </a:ext>
              </a:extLst>
            </p:cNvPr>
            <p:cNvGrpSpPr/>
            <p:nvPr/>
          </p:nvGrpSpPr>
          <p:grpSpPr>
            <a:xfrm>
              <a:off x="-777" y="549275"/>
              <a:ext cx="501281" cy="6308725"/>
              <a:chOff x="-777" y="549275"/>
              <a:chExt cx="501281" cy="6308725"/>
            </a:xfrm>
          </p:grpSpPr>
          <p:sp>
            <p:nvSpPr>
              <p:cNvPr id="37" name="Rectangle: Single Corner Rounded 20">
                <a:extLst>
                  <a:ext uri="{FF2B5EF4-FFF2-40B4-BE49-F238E27FC236}">
                    <a16:creationId xmlns:a16="http://schemas.microsoft.com/office/drawing/2014/main" id="{82FB3137-6878-4E5F-8DFB-7F4F08F634F6}"/>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8" name="Group 37">
                <a:extLst>
                  <a:ext uri="{FF2B5EF4-FFF2-40B4-BE49-F238E27FC236}">
                    <a16:creationId xmlns:a16="http://schemas.microsoft.com/office/drawing/2014/main" id="{E37471B1-80F1-452D-BBE5-86A3289643A0}"/>
                  </a:ext>
                </a:extLst>
              </p:cNvPr>
              <p:cNvGrpSpPr/>
              <p:nvPr/>
            </p:nvGrpSpPr>
            <p:grpSpPr>
              <a:xfrm>
                <a:off x="-777" y="5101567"/>
                <a:ext cx="501281" cy="1756433"/>
                <a:chOff x="-777" y="5101567"/>
                <a:chExt cx="501281" cy="1756433"/>
              </a:xfrm>
            </p:grpSpPr>
            <p:grpSp>
              <p:nvGrpSpPr>
                <p:cNvPr id="39" name="Group 38">
                  <a:extLst>
                    <a:ext uri="{FF2B5EF4-FFF2-40B4-BE49-F238E27FC236}">
                      <a16:creationId xmlns:a16="http://schemas.microsoft.com/office/drawing/2014/main" id="{7E49D8F8-49C2-4419-A0CA-8F6C2F0E6B7D}"/>
                    </a:ext>
                  </a:extLst>
                </p:cNvPr>
                <p:cNvGrpSpPr/>
                <p:nvPr/>
              </p:nvGrpSpPr>
              <p:grpSpPr>
                <a:xfrm>
                  <a:off x="0" y="5606739"/>
                  <a:ext cx="500504" cy="250253"/>
                  <a:chOff x="0" y="5655624"/>
                  <a:chExt cx="439762" cy="219882"/>
                </a:xfrm>
              </p:grpSpPr>
              <p:sp>
                <p:nvSpPr>
                  <p:cNvPr id="58" name="Oval 57">
                    <a:extLst>
                      <a:ext uri="{FF2B5EF4-FFF2-40B4-BE49-F238E27FC236}">
                        <a16:creationId xmlns:a16="http://schemas.microsoft.com/office/drawing/2014/main" id="{81195B37-4063-4627-AABC-2C93AD59A8A5}"/>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9" name="Oval 58">
                    <a:extLst>
                      <a:ext uri="{FF2B5EF4-FFF2-40B4-BE49-F238E27FC236}">
                        <a16:creationId xmlns:a16="http://schemas.microsoft.com/office/drawing/2014/main" id="{C62DFEDA-2769-4825-9609-78D0AF64F5BC}"/>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0" name="Group 39">
                  <a:extLst>
                    <a:ext uri="{FF2B5EF4-FFF2-40B4-BE49-F238E27FC236}">
                      <a16:creationId xmlns:a16="http://schemas.microsoft.com/office/drawing/2014/main" id="{A4FC33D8-D722-4395-A19C-5F51A0965AA8}"/>
                    </a:ext>
                  </a:extLst>
                </p:cNvPr>
                <p:cNvGrpSpPr/>
                <p:nvPr/>
              </p:nvGrpSpPr>
              <p:grpSpPr>
                <a:xfrm>
                  <a:off x="0" y="5856991"/>
                  <a:ext cx="500504" cy="250253"/>
                  <a:chOff x="0" y="5655624"/>
                  <a:chExt cx="439762" cy="219882"/>
                </a:xfrm>
              </p:grpSpPr>
              <p:sp>
                <p:nvSpPr>
                  <p:cNvPr id="56" name="Oval 55">
                    <a:extLst>
                      <a:ext uri="{FF2B5EF4-FFF2-40B4-BE49-F238E27FC236}">
                        <a16:creationId xmlns:a16="http://schemas.microsoft.com/office/drawing/2014/main" id="{BB9E774C-BDC9-47D9-B903-3FE5A0C6BEA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7" name="Oval 56">
                    <a:extLst>
                      <a:ext uri="{FF2B5EF4-FFF2-40B4-BE49-F238E27FC236}">
                        <a16:creationId xmlns:a16="http://schemas.microsoft.com/office/drawing/2014/main" id="{E2A46CF5-90BF-4444-9350-49FB5B39EE0B}"/>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1" name="Group 40">
                  <a:extLst>
                    <a:ext uri="{FF2B5EF4-FFF2-40B4-BE49-F238E27FC236}">
                      <a16:creationId xmlns:a16="http://schemas.microsoft.com/office/drawing/2014/main" id="{B720FAC8-1DA4-424B-AF00-6CF94797EAE1}"/>
                    </a:ext>
                  </a:extLst>
                </p:cNvPr>
                <p:cNvGrpSpPr/>
                <p:nvPr/>
              </p:nvGrpSpPr>
              <p:grpSpPr>
                <a:xfrm>
                  <a:off x="0" y="6107243"/>
                  <a:ext cx="500504" cy="250253"/>
                  <a:chOff x="0" y="5655624"/>
                  <a:chExt cx="439762" cy="219882"/>
                </a:xfrm>
              </p:grpSpPr>
              <p:sp>
                <p:nvSpPr>
                  <p:cNvPr id="54" name="Oval 53">
                    <a:extLst>
                      <a:ext uri="{FF2B5EF4-FFF2-40B4-BE49-F238E27FC236}">
                        <a16:creationId xmlns:a16="http://schemas.microsoft.com/office/drawing/2014/main" id="{0DDD3AFB-966A-4600-8538-CE428A156E23}"/>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Oval 54">
                    <a:extLst>
                      <a:ext uri="{FF2B5EF4-FFF2-40B4-BE49-F238E27FC236}">
                        <a16:creationId xmlns:a16="http://schemas.microsoft.com/office/drawing/2014/main" id="{5DA7A793-EB7A-4419-AD1B-05502BF155D8}"/>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2" name="Group 41">
                  <a:extLst>
                    <a:ext uri="{FF2B5EF4-FFF2-40B4-BE49-F238E27FC236}">
                      <a16:creationId xmlns:a16="http://schemas.microsoft.com/office/drawing/2014/main" id="{B8716D67-3A49-4B23-974B-2347D1AA3763}"/>
                    </a:ext>
                  </a:extLst>
                </p:cNvPr>
                <p:cNvGrpSpPr/>
                <p:nvPr/>
              </p:nvGrpSpPr>
              <p:grpSpPr>
                <a:xfrm>
                  <a:off x="0" y="6357495"/>
                  <a:ext cx="500504" cy="250253"/>
                  <a:chOff x="0" y="5655624"/>
                  <a:chExt cx="439762" cy="219882"/>
                </a:xfrm>
              </p:grpSpPr>
              <p:sp>
                <p:nvSpPr>
                  <p:cNvPr id="52" name="Oval 51">
                    <a:extLst>
                      <a:ext uri="{FF2B5EF4-FFF2-40B4-BE49-F238E27FC236}">
                        <a16:creationId xmlns:a16="http://schemas.microsoft.com/office/drawing/2014/main" id="{AD9A5325-3A5B-4361-9AE1-7503A50CFA9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Oval 52">
                    <a:extLst>
                      <a:ext uri="{FF2B5EF4-FFF2-40B4-BE49-F238E27FC236}">
                        <a16:creationId xmlns:a16="http://schemas.microsoft.com/office/drawing/2014/main" id="{226FD254-A0A1-492B-88A2-7D0751382C5D}"/>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3" name="Group 42">
                  <a:extLst>
                    <a:ext uri="{FF2B5EF4-FFF2-40B4-BE49-F238E27FC236}">
                      <a16:creationId xmlns:a16="http://schemas.microsoft.com/office/drawing/2014/main" id="{A05FFE55-BA93-49ED-BB14-F821421C3897}"/>
                    </a:ext>
                  </a:extLst>
                </p:cNvPr>
                <p:cNvGrpSpPr/>
                <p:nvPr/>
              </p:nvGrpSpPr>
              <p:grpSpPr>
                <a:xfrm>
                  <a:off x="0" y="6607747"/>
                  <a:ext cx="500504" cy="250253"/>
                  <a:chOff x="0" y="5655624"/>
                  <a:chExt cx="439762" cy="219882"/>
                </a:xfrm>
              </p:grpSpPr>
              <p:sp>
                <p:nvSpPr>
                  <p:cNvPr id="50" name="Oval 49">
                    <a:extLst>
                      <a:ext uri="{FF2B5EF4-FFF2-40B4-BE49-F238E27FC236}">
                        <a16:creationId xmlns:a16="http://schemas.microsoft.com/office/drawing/2014/main" id="{4984A375-646B-4589-A36A-B85A4D5AC51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Oval 50">
                    <a:extLst>
                      <a:ext uri="{FF2B5EF4-FFF2-40B4-BE49-F238E27FC236}">
                        <a16:creationId xmlns:a16="http://schemas.microsoft.com/office/drawing/2014/main" id="{4C150973-6FE5-4BEA-9337-01FBB0EA6D13}"/>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4" name="Group 43">
                  <a:extLst>
                    <a:ext uri="{FF2B5EF4-FFF2-40B4-BE49-F238E27FC236}">
                      <a16:creationId xmlns:a16="http://schemas.microsoft.com/office/drawing/2014/main" id="{3B2BFC30-05C6-4311-91E5-920C2E77C6E4}"/>
                    </a:ext>
                  </a:extLst>
                </p:cNvPr>
                <p:cNvGrpSpPr/>
                <p:nvPr/>
              </p:nvGrpSpPr>
              <p:grpSpPr>
                <a:xfrm>
                  <a:off x="-777" y="5356487"/>
                  <a:ext cx="500504" cy="250253"/>
                  <a:chOff x="0" y="5655624"/>
                  <a:chExt cx="439762" cy="219882"/>
                </a:xfrm>
              </p:grpSpPr>
              <p:sp>
                <p:nvSpPr>
                  <p:cNvPr id="48" name="Oval 47">
                    <a:extLst>
                      <a:ext uri="{FF2B5EF4-FFF2-40B4-BE49-F238E27FC236}">
                        <a16:creationId xmlns:a16="http://schemas.microsoft.com/office/drawing/2014/main" id="{60FBFFA6-6E4E-4FA0-9915-B23B2062E873}"/>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Oval 48">
                    <a:extLst>
                      <a:ext uri="{FF2B5EF4-FFF2-40B4-BE49-F238E27FC236}">
                        <a16:creationId xmlns:a16="http://schemas.microsoft.com/office/drawing/2014/main" id="{5D5859B6-73D4-46A5-9142-F2031119DFC4}"/>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5" name="Group 44">
                  <a:extLst>
                    <a:ext uri="{FF2B5EF4-FFF2-40B4-BE49-F238E27FC236}">
                      <a16:creationId xmlns:a16="http://schemas.microsoft.com/office/drawing/2014/main" id="{B729359F-F64A-4517-A9FD-DE896B1B8D00}"/>
                    </a:ext>
                  </a:extLst>
                </p:cNvPr>
                <p:cNvGrpSpPr/>
                <p:nvPr/>
              </p:nvGrpSpPr>
              <p:grpSpPr>
                <a:xfrm>
                  <a:off x="-777" y="5101567"/>
                  <a:ext cx="500504" cy="250253"/>
                  <a:chOff x="0" y="5655624"/>
                  <a:chExt cx="439762" cy="219882"/>
                </a:xfrm>
              </p:grpSpPr>
              <p:sp>
                <p:nvSpPr>
                  <p:cNvPr id="46" name="Oval 45">
                    <a:extLst>
                      <a:ext uri="{FF2B5EF4-FFF2-40B4-BE49-F238E27FC236}">
                        <a16:creationId xmlns:a16="http://schemas.microsoft.com/office/drawing/2014/main" id="{D3B6D6FB-B88E-47DD-9E4D-F38B05957127}"/>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Oval 46">
                    <a:extLst>
                      <a:ext uri="{FF2B5EF4-FFF2-40B4-BE49-F238E27FC236}">
                        <a16:creationId xmlns:a16="http://schemas.microsoft.com/office/drawing/2014/main" id="{35061914-B263-4A6B-BD7F-420140D41FBE}"/>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36" name="Picture 35">
              <a:extLst>
                <a:ext uri="{FF2B5EF4-FFF2-40B4-BE49-F238E27FC236}">
                  <a16:creationId xmlns:a16="http://schemas.microsoft.com/office/drawing/2014/main" id="{04A2DADA-A920-4E6F-8277-41A4514FB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pic>
        <p:nvPicPr>
          <p:cNvPr id="60" name="Picture 59">
            <a:extLst>
              <a:ext uri="{FF2B5EF4-FFF2-40B4-BE49-F238E27FC236}">
                <a16:creationId xmlns:a16="http://schemas.microsoft.com/office/drawing/2014/main" id="{32E73D36-BA3C-41D4-881A-8F72C315B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61" name="Body Copy Holder">
            <a:extLst>
              <a:ext uri="{FF2B5EF4-FFF2-40B4-BE49-F238E27FC236}">
                <a16:creationId xmlns:a16="http://schemas.microsoft.com/office/drawing/2014/main" id="{5145F1E0-E8AC-4809-B911-D000747CD653}"/>
              </a:ext>
            </a:extLst>
          </p:cNvPr>
          <p:cNvSpPr>
            <a:spLocks noGrp="1"/>
          </p:cNvSpPr>
          <p:nvPr>
            <p:ph type="body" sz="quarter" idx="18" hasCustomPrompt="1"/>
          </p:nvPr>
        </p:nvSpPr>
        <p:spPr>
          <a:xfrm>
            <a:off x="937568" y="5508984"/>
            <a:ext cx="3177985" cy="98706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2" name="Sub-Header">
            <a:extLst>
              <a:ext uri="{FF2B5EF4-FFF2-40B4-BE49-F238E27FC236}">
                <a16:creationId xmlns:a16="http://schemas.microsoft.com/office/drawing/2014/main" id="{D28B1398-5CCB-4FDA-9EEA-C12D3A2EA430}"/>
              </a:ext>
            </a:extLst>
          </p:cNvPr>
          <p:cNvSpPr>
            <a:spLocks noGrp="1"/>
          </p:cNvSpPr>
          <p:nvPr>
            <p:ph type="body" sz="quarter" idx="19" hasCustomPrompt="1"/>
          </p:nvPr>
        </p:nvSpPr>
        <p:spPr>
          <a:xfrm>
            <a:off x="937566" y="4997684"/>
            <a:ext cx="3177985"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63" name="Body Copy Holder">
            <a:extLst>
              <a:ext uri="{FF2B5EF4-FFF2-40B4-BE49-F238E27FC236}">
                <a16:creationId xmlns:a16="http://schemas.microsoft.com/office/drawing/2014/main" id="{6B145664-A078-4FF0-994E-962378261ED9}"/>
              </a:ext>
            </a:extLst>
          </p:cNvPr>
          <p:cNvSpPr>
            <a:spLocks noGrp="1"/>
          </p:cNvSpPr>
          <p:nvPr>
            <p:ph type="body" sz="quarter" idx="20" hasCustomPrompt="1"/>
          </p:nvPr>
        </p:nvSpPr>
        <p:spPr>
          <a:xfrm>
            <a:off x="4507008" y="5508984"/>
            <a:ext cx="3177985" cy="98706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4" name="Sub-Header">
            <a:extLst>
              <a:ext uri="{FF2B5EF4-FFF2-40B4-BE49-F238E27FC236}">
                <a16:creationId xmlns:a16="http://schemas.microsoft.com/office/drawing/2014/main" id="{D7269817-1D06-4CB4-92B7-713C108D7AFE}"/>
              </a:ext>
            </a:extLst>
          </p:cNvPr>
          <p:cNvSpPr>
            <a:spLocks noGrp="1"/>
          </p:cNvSpPr>
          <p:nvPr>
            <p:ph type="body" sz="quarter" idx="21" hasCustomPrompt="1"/>
          </p:nvPr>
        </p:nvSpPr>
        <p:spPr>
          <a:xfrm>
            <a:off x="4507006" y="4997684"/>
            <a:ext cx="3177985"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
        <p:nvSpPr>
          <p:cNvPr id="65" name="Body Copy Holder">
            <a:extLst>
              <a:ext uri="{FF2B5EF4-FFF2-40B4-BE49-F238E27FC236}">
                <a16:creationId xmlns:a16="http://schemas.microsoft.com/office/drawing/2014/main" id="{8BE8BCE6-6186-4ADD-A9E3-C2906A62F4EA}"/>
              </a:ext>
            </a:extLst>
          </p:cNvPr>
          <p:cNvSpPr>
            <a:spLocks noGrp="1"/>
          </p:cNvSpPr>
          <p:nvPr>
            <p:ph type="body" sz="quarter" idx="22" hasCustomPrompt="1"/>
          </p:nvPr>
        </p:nvSpPr>
        <p:spPr>
          <a:xfrm>
            <a:off x="8076448" y="5508984"/>
            <a:ext cx="3177985" cy="98706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6" name="Sub-Header">
            <a:extLst>
              <a:ext uri="{FF2B5EF4-FFF2-40B4-BE49-F238E27FC236}">
                <a16:creationId xmlns:a16="http://schemas.microsoft.com/office/drawing/2014/main" id="{06123046-2E41-4F74-B3F6-AE6444D5DBF2}"/>
              </a:ext>
            </a:extLst>
          </p:cNvPr>
          <p:cNvSpPr>
            <a:spLocks noGrp="1"/>
          </p:cNvSpPr>
          <p:nvPr>
            <p:ph type="body" sz="quarter" idx="23" hasCustomPrompt="1"/>
          </p:nvPr>
        </p:nvSpPr>
        <p:spPr>
          <a:xfrm>
            <a:off x="8076446" y="4997684"/>
            <a:ext cx="3177985" cy="354137"/>
          </a:xfrm>
          <a:prstGeom prst="rect">
            <a:avLst/>
          </a:prstGeom>
        </p:spPr>
        <p:txBody>
          <a:bodyPr/>
          <a:lstStyle>
            <a:lvl1pPr marL="0" indent="0">
              <a:buNone/>
              <a:defRPr sz="1600" b="1">
                <a:solidFill>
                  <a:srgbClr val="DD5E12"/>
                </a:solidFill>
              </a:defRPr>
            </a:lvl1pPr>
          </a:lstStyle>
          <a:p>
            <a:pPr lvl="0"/>
            <a:r>
              <a:rPr lang="en-US" dirty="0"/>
              <a:t>Header</a:t>
            </a:r>
            <a:endParaRPr lang="en-ZA" dirty="0"/>
          </a:p>
        </p:txBody>
      </p:sp>
    </p:spTree>
    <p:extLst>
      <p:ext uri="{BB962C8B-B14F-4D97-AF65-F5344CB8AC3E}">
        <p14:creationId xmlns:p14="http://schemas.microsoft.com/office/powerpoint/2010/main" val="4244122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mp; Text 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27E9341-C297-43E1-B4BC-E9646FC9C1AB}"/>
              </a:ext>
            </a:extLst>
          </p:cNvPr>
          <p:cNvSpPr>
            <a:spLocks noGrp="1"/>
          </p:cNvSpPr>
          <p:nvPr>
            <p:ph type="pic" sz="quarter" idx="10"/>
          </p:nvPr>
        </p:nvSpPr>
        <p:spPr>
          <a:xfrm>
            <a:off x="6525095" y="720345"/>
            <a:ext cx="2513699" cy="2806575"/>
          </a:xfrm>
          <a:custGeom>
            <a:avLst/>
            <a:gdLst>
              <a:gd name="connsiteX0" fmla="*/ 144638 w 2513699"/>
              <a:gd name="connsiteY0" fmla="*/ 0 h 2806574"/>
              <a:gd name="connsiteX1" fmla="*/ 2369061 w 2513699"/>
              <a:gd name="connsiteY1" fmla="*/ 0 h 2806574"/>
              <a:gd name="connsiteX2" fmla="*/ 2513699 w 2513699"/>
              <a:gd name="connsiteY2" fmla="*/ 144638 h 2806574"/>
              <a:gd name="connsiteX3" fmla="*/ 2513699 w 2513699"/>
              <a:gd name="connsiteY3" fmla="*/ 2661936 h 2806574"/>
              <a:gd name="connsiteX4" fmla="*/ 2369061 w 2513699"/>
              <a:gd name="connsiteY4" fmla="*/ 2806574 h 2806574"/>
              <a:gd name="connsiteX5" fmla="*/ 144638 w 2513699"/>
              <a:gd name="connsiteY5" fmla="*/ 2806574 h 2806574"/>
              <a:gd name="connsiteX6" fmla="*/ 0 w 2513699"/>
              <a:gd name="connsiteY6" fmla="*/ 2661936 h 2806574"/>
              <a:gd name="connsiteX7" fmla="*/ 0 w 2513699"/>
              <a:gd name="connsiteY7" fmla="*/ 144638 h 2806574"/>
              <a:gd name="connsiteX8" fmla="*/ 144638 w 2513699"/>
              <a:gd name="connsiteY8" fmla="*/ 0 h 28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699" h="2806574">
                <a:moveTo>
                  <a:pt x="144638" y="0"/>
                </a:moveTo>
                <a:lnTo>
                  <a:pt x="2369061" y="0"/>
                </a:lnTo>
                <a:cubicBezTo>
                  <a:pt x="2448942" y="0"/>
                  <a:pt x="2513699" y="64757"/>
                  <a:pt x="2513699" y="144638"/>
                </a:cubicBezTo>
                <a:lnTo>
                  <a:pt x="2513699" y="2661936"/>
                </a:lnTo>
                <a:cubicBezTo>
                  <a:pt x="2513699" y="2741817"/>
                  <a:pt x="2448942" y="2806574"/>
                  <a:pt x="2369061" y="2806574"/>
                </a:cubicBezTo>
                <a:lnTo>
                  <a:pt x="144638" y="2806574"/>
                </a:lnTo>
                <a:cubicBezTo>
                  <a:pt x="64757" y="2806574"/>
                  <a:pt x="0" y="2741817"/>
                  <a:pt x="0" y="2661936"/>
                </a:cubicBezTo>
                <a:lnTo>
                  <a:pt x="0" y="144638"/>
                </a:lnTo>
                <a:cubicBezTo>
                  <a:pt x="0" y="64757"/>
                  <a:pt x="64757" y="0"/>
                  <a:pt x="144638"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3" name="Picture Placeholder 12">
            <a:extLst>
              <a:ext uri="{FF2B5EF4-FFF2-40B4-BE49-F238E27FC236}">
                <a16:creationId xmlns:a16="http://schemas.microsoft.com/office/drawing/2014/main" id="{874045EA-AE74-4C67-BABB-F6B83B8B5738}"/>
              </a:ext>
            </a:extLst>
          </p:cNvPr>
          <p:cNvSpPr>
            <a:spLocks noGrp="1"/>
          </p:cNvSpPr>
          <p:nvPr>
            <p:ph type="pic" sz="quarter" idx="11"/>
          </p:nvPr>
        </p:nvSpPr>
        <p:spPr>
          <a:xfrm>
            <a:off x="9169829" y="720345"/>
            <a:ext cx="2513699" cy="2806575"/>
          </a:xfrm>
          <a:custGeom>
            <a:avLst/>
            <a:gdLst>
              <a:gd name="connsiteX0" fmla="*/ 144638 w 2513699"/>
              <a:gd name="connsiteY0" fmla="*/ 0 h 2806574"/>
              <a:gd name="connsiteX1" fmla="*/ 2369061 w 2513699"/>
              <a:gd name="connsiteY1" fmla="*/ 0 h 2806574"/>
              <a:gd name="connsiteX2" fmla="*/ 2513699 w 2513699"/>
              <a:gd name="connsiteY2" fmla="*/ 144638 h 2806574"/>
              <a:gd name="connsiteX3" fmla="*/ 2513699 w 2513699"/>
              <a:gd name="connsiteY3" fmla="*/ 2661936 h 2806574"/>
              <a:gd name="connsiteX4" fmla="*/ 2369061 w 2513699"/>
              <a:gd name="connsiteY4" fmla="*/ 2806574 h 2806574"/>
              <a:gd name="connsiteX5" fmla="*/ 144638 w 2513699"/>
              <a:gd name="connsiteY5" fmla="*/ 2806574 h 2806574"/>
              <a:gd name="connsiteX6" fmla="*/ 0 w 2513699"/>
              <a:gd name="connsiteY6" fmla="*/ 2661936 h 2806574"/>
              <a:gd name="connsiteX7" fmla="*/ 0 w 2513699"/>
              <a:gd name="connsiteY7" fmla="*/ 144638 h 2806574"/>
              <a:gd name="connsiteX8" fmla="*/ 144638 w 2513699"/>
              <a:gd name="connsiteY8" fmla="*/ 0 h 28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699" h="2806574">
                <a:moveTo>
                  <a:pt x="144638" y="0"/>
                </a:moveTo>
                <a:lnTo>
                  <a:pt x="2369061" y="0"/>
                </a:lnTo>
                <a:cubicBezTo>
                  <a:pt x="2448942" y="0"/>
                  <a:pt x="2513699" y="64757"/>
                  <a:pt x="2513699" y="144638"/>
                </a:cubicBezTo>
                <a:lnTo>
                  <a:pt x="2513699" y="2661936"/>
                </a:lnTo>
                <a:cubicBezTo>
                  <a:pt x="2513699" y="2741817"/>
                  <a:pt x="2448942" y="2806574"/>
                  <a:pt x="2369061" y="2806574"/>
                </a:cubicBezTo>
                <a:lnTo>
                  <a:pt x="144638" y="2806574"/>
                </a:lnTo>
                <a:cubicBezTo>
                  <a:pt x="64757" y="2806574"/>
                  <a:pt x="0" y="2741817"/>
                  <a:pt x="0" y="2661936"/>
                </a:cubicBezTo>
                <a:lnTo>
                  <a:pt x="0" y="144638"/>
                </a:lnTo>
                <a:cubicBezTo>
                  <a:pt x="0" y="64757"/>
                  <a:pt x="64757" y="0"/>
                  <a:pt x="144638"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1" name="Picture Placeholder 10">
            <a:extLst>
              <a:ext uri="{FF2B5EF4-FFF2-40B4-BE49-F238E27FC236}">
                <a16:creationId xmlns:a16="http://schemas.microsoft.com/office/drawing/2014/main" id="{5C266B30-8D42-42D4-99D5-746E50A48A47}"/>
              </a:ext>
            </a:extLst>
          </p:cNvPr>
          <p:cNvSpPr>
            <a:spLocks noGrp="1"/>
          </p:cNvSpPr>
          <p:nvPr>
            <p:ph type="pic" sz="quarter" idx="12"/>
          </p:nvPr>
        </p:nvSpPr>
        <p:spPr>
          <a:xfrm>
            <a:off x="6525093" y="3654931"/>
            <a:ext cx="5158435" cy="2806575"/>
          </a:xfrm>
          <a:custGeom>
            <a:avLst/>
            <a:gdLst>
              <a:gd name="connsiteX0" fmla="*/ 161490 w 5158434"/>
              <a:gd name="connsiteY0" fmla="*/ 0 h 2806574"/>
              <a:gd name="connsiteX1" fmla="*/ 4996944 w 5158434"/>
              <a:gd name="connsiteY1" fmla="*/ 0 h 2806574"/>
              <a:gd name="connsiteX2" fmla="*/ 5158434 w 5158434"/>
              <a:gd name="connsiteY2" fmla="*/ 161490 h 2806574"/>
              <a:gd name="connsiteX3" fmla="*/ 5158434 w 5158434"/>
              <a:gd name="connsiteY3" fmla="*/ 2645084 h 2806574"/>
              <a:gd name="connsiteX4" fmla="*/ 4996944 w 5158434"/>
              <a:gd name="connsiteY4" fmla="*/ 2806574 h 2806574"/>
              <a:gd name="connsiteX5" fmla="*/ 161490 w 5158434"/>
              <a:gd name="connsiteY5" fmla="*/ 2806574 h 2806574"/>
              <a:gd name="connsiteX6" fmla="*/ 0 w 5158434"/>
              <a:gd name="connsiteY6" fmla="*/ 2645084 h 2806574"/>
              <a:gd name="connsiteX7" fmla="*/ 0 w 5158434"/>
              <a:gd name="connsiteY7" fmla="*/ 161490 h 2806574"/>
              <a:gd name="connsiteX8" fmla="*/ 161490 w 5158434"/>
              <a:gd name="connsiteY8" fmla="*/ 0 h 28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434" h="2806574">
                <a:moveTo>
                  <a:pt x="161490" y="0"/>
                </a:moveTo>
                <a:lnTo>
                  <a:pt x="4996944" y="0"/>
                </a:lnTo>
                <a:cubicBezTo>
                  <a:pt x="5086132" y="0"/>
                  <a:pt x="5158434" y="72302"/>
                  <a:pt x="5158434" y="161490"/>
                </a:cubicBezTo>
                <a:lnTo>
                  <a:pt x="5158434" y="2645084"/>
                </a:lnTo>
                <a:cubicBezTo>
                  <a:pt x="5158434" y="2734272"/>
                  <a:pt x="5086132" y="2806574"/>
                  <a:pt x="4996944" y="2806574"/>
                </a:cubicBezTo>
                <a:lnTo>
                  <a:pt x="161490" y="2806574"/>
                </a:lnTo>
                <a:cubicBezTo>
                  <a:pt x="72302" y="2806574"/>
                  <a:pt x="0" y="2734272"/>
                  <a:pt x="0" y="2645084"/>
                </a:cubicBezTo>
                <a:lnTo>
                  <a:pt x="0" y="161490"/>
                </a:lnTo>
                <a:cubicBezTo>
                  <a:pt x="0" y="72302"/>
                  <a:pt x="72302" y="0"/>
                  <a:pt x="161490" y="0"/>
                </a:cubicBez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4" name="Side logo">
            <a:extLst>
              <a:ext uri="{FF2B5EF4-FFF2-40B4-BE49-F238E27FC236}">
                <a16:creationId xmlns:a16="http://schemas.microsoft.com/office/drawing/2014/main" id="{DC209F2C-A56E-47D3-9D10-389C6733461C}"/>
              </a:ext>
            </a:extLst>
          </p:cNvPr>
          <p:cNvGrpSpPr/>
          <p:nvPr userDrawn="1"/>
        </p:nvGrpSpPr>
        <p:grpSpPr>
          <a:xfrm>
            <a:off x="-777" y="549276"/>
            <a:ext cx="501281" cy="6308725"/>
            <a:chOff x="-777" y="549275"/>
            <a:chExt cx="501281" cy="6308725"/>
          </a:xfrm>
        </p:grpSpPr>
        <p:grpSp>
          <p:nvGrpSpPr>
            <p:cNvPr id="35" name="Group 34">
              <a:extLst>
                <a:ext uri="{FF2B5EF4-FFF2-40B4-BE49-F238E27FC236}">
                  <a16:creationId xmlns:a16="http://schemas.microsoft.com/office/drawing/2014/main" id="{D7924EF7-D22C-4F24-B1DE-AA8D8B34A959}"/>
                </a:ext>
              </a:extLst>
            </p:cNvPr>
            <p:cNvGrpSpPr/>
            <p:nvPr/>
          </p:nvGrpSpPr>
          <p:grpSpPr>
            <a:xfrm>
              <a:off x="-777" y="549275"/>
              <a:ext cx="501281" cy="6308725"/>
              <a:chOff x="-777" y="549275"/>
              <a:chExt cx="501281" cy="6308725"/>
            </a:xfrm>
          </p:grpSpPr>
          <p:sp>
            <p:nvSpPr>
              <p:cNvPr id="37" name="Rectangle: Single Corner Rounded 20">
                <a:extLst>
                  <a:ext uri="{FF2B5EF4-FFF2-40B4-BE49-F238E27FC236}">
                    <a16:creationId xmlns:a16="http://schemas.microsoft.com/office/drawing/2014/main" id="{0978315E-E29F-46AC-9431-BA7F59054A5B}"/>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8" name="Group 37">
                <a:extLst>
                  <a:ext uri="{FF2B5EF4-FFF2-40B4-BE49-F238E27FC236}">
                    <a16:creationId xmlns:a16="http://schemas.microsoft.com/office/drawing/2014/main" id="{EC9F85B2-BE77-4597-BE51-13F826CC95E4}"/>
                  </a:ext>
                </a:extLst>
              </p:cNvPr>
              <p:cNvGrpSpPr/>
              <p:nvPr/>
            </p:nvGrpSpPr>
            <p:grpSpPr>
              <a:xfrm>
                <a:off x="-777" y="5101567"/>
                <a:ext cx="501281" cy="1756433"/>
                <a:chOff x="-777" y="5101567"/>
                <a:chExt cx="501281" cy="1756433"/>
              </a:xfrm>
            </p:grpSpPr>
            <p:grpSp>
              <p:nvGrpSpPr>
                <p:cNvPr id="39" name="Group 38">
                  <a:extLst>
                    <a:ext uri="{FF2B5EF4-FFF2-40B4-BE49-F238E27FC236}">
                      <a16:creationId xmlns:a16="http://schemas.microsoft.com/office/drawing/2014/main" id="{85B2DD54-598C-41E3-BC06-1268A28B80DB}"/>
                    </a:ext>
                  </a:extLst>
                </p:cNvPr>
                <p:cNvGrpSpPr/>
                <p:nvPr/>
              </p:nvGrpSpPr>
              <p:grpSpPr>
                <a:xfrm>
                  <a:off x="0" y="5606739"/>
                  <a:ext cx="500504" cy="250253"/>
                  <a:chOff x="0" y="5655624"/>
                  <a:chExt cx="439762" cy="219882"/>
                </a:xfrm>
              </p:grpSpPr>
              <p:sp>
                <p:nvSpPr>
                  <p:cNvPr id="58" name="Oval 57">
                    <a:extLst>
                      <a:ext uri="{FF2B5EF4-FFF2-40B4-BE49-F238E27FC236}">
                        <a16:creationId xmlns:a16="http://schemas.microsoft.com/office/drawing/2014/main" id="{15ECD188-DA65-4462-B256-A1E925F157F8}"/>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9" name="Oval 58">
                    <a:extLst>
                      <a:ext uri="{FF2B5EF4-FFF2-40B4-BE49-F238E27FC236}">
                        <a16:creationId xmlns:a16="http://schemas.microsoft.com/office/drawing/2014/main" id="{FF2D2723-730F-450F-B9E1-AF01A1CA1AED}"/>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0" name="Group 39">
                  <a:extLst>
                    <a:ext uri="{FF2B5EF4-FFF2-40B4-BE49-F238E27FC236}">
                      <a16:creationId xmlns:a16="http://schemas.microsoft.com/office/drawing/2014/main" id="{884BE6A5-D977-40C2-B9A8-EDAB61F136E2}"/>
                    </a:ext>
                  </a:extLst>
                </p:cNvPr>
                <p:cNvGrpSpPr/>
                <p:nvPr/>
              </p:nvGrpSpPr>
              <p:grpSpPr>
                <a:xfrm>
                  <a:off x="0" y="5856991"/>
                  <a:ext cx="500504" cy="250253"/>
                  <a:chOff x="0" y="5655624"/>
                  <a:chExt cx="439762" cy="219882"/>
                </a:xfrm>
              </p:grpSpPr>
              <p:sp>
                <p:nvSpPr>
                  <p:cNvPr id="56" name="Oval 55">
                    <a:extLst>
                      <a:ext uri="{FF2B5EF4-FFF2-40B4-BE49-F238E27FC236}">
                        <a16:creationId xmlns:a16="http://schemas.microsoft.com/office/drawing/2014/main" id="{C3DDD7C4-3DB9-4804-AA93-49CFF409D1B2}"/>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7" name="Oval 56">
                    <a:extLst>
                      <a:ext uri="{FF2B5EF4-FFF2-40B4-BE49-F238E27FC236}">
                        <a16:creationId xmlns:a16="http://schemas.microsoft.com/office/drawing/2014/main" id="{E5A16B31-8DBF-46FA-BDBE-6800C34B546F}"/>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1" name="Group 40">
                  <a:extLst>
                    <a:ext uri="{FF2B5EF4-FFF2-40B4-BE49-F238E27FC236}">
                      <a16:creationId xmlns:a16="http://schemas.microsoft.com/office/drawing/2014/main" id="{0C6FDEF1-C37B-49E4-AC8D-F0BADECDC079}"/>
                    </a:ext>
                  </a:extLst>
                </p:cNvPr>
                <p:cNvGrpSpPr/>
                <p:nvPr/>
              </p:nvGrpSpPr>
              <p:grpSpPr>
                <a:xfrm>
                  <a:off x="0" y="6107243"/>
                  <a:ext cx="500504" cy="250253"/>
                  <a:chOff x="0" y="5655624"/>
                  <a:chExt cx="439762" cy="219882"/>
                </a:xfrm>
              </p:grpSpPr>
              <p:sp>
                <p:nvSpPr>
                  <p:cNvPr id="54" name="Oval 53">
                    <a:extLst>
                      <a:ext uri="{FF2B5EF4-FFF2-40B4-BE49-F238E27FC236}">
                        <a16:creationId xmlns:a16="http://schemas.microsoft.com/office/drawing/2014/main" id="{BD815B10-77E0-47E9-B30A-0A0DC7824C30}"/>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Oval 54">
                    <a:extLst>
                      <a:ext uri="{FF2B5EF4-FFF2-40B4-BE49-F238E27FC236}">
                        <a16:creationId xmlns:a16="http://schemas.microsoft.com/office/drawing/2014/main" id="{B9DC0AB9-2F2C-435B-A16D-89C97E520694}"/>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2" name="Group 41">
                  <a:extLst>
                    <a:ext uri="{FF2B5EF4-FFF2-40B4-BE49-F238E27FC236}">
                      <a16:creationId xmlns:a16="http://schemas.microsoft.com/office/drawing/2014/main" id="{101592FB-9F96-4682-BEBE-297095A0779E}"/>
                    </a:ext>
                  </a:extLst>
                </p:cNvPr>
                <p:cNvGrpSpPr/>
                <p:nvPr/>
              </p:nvGrpSpPr>
              <p:grpSpPr>
                <a:xfrm>
                  <a:off x="0" y="6357495"/>
                  <a:ext cx="500504" cy="250253"/>
                  <a:chOff x="0" y="5655624"/>
                  <a:chExt cx="439762" cy="219882"/>
                </a:xfrm>
              </p:grpSpPr>
              <p:sp>
                <p:nvSpPr>
                  <p:cNvPr id="52" name="Oval 51">
                    <a:extLst>
                      <a:ext uri="{FF2B5EF4-FFF2-40B4-BE49-F238E27FC236}">
                        <a16:creationId xmlns:a16="http://schemas.microsoft.com/office/drawing/2014/main" id="{DAF94BCE-1DB1-4B27-9AB4-BB2A03A4C6C9}"/>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Oval 52">
                    <a:extLst>
                      <a:ext uri="{FF2B5EF4-FFF2-40B4-BE49-F238E27FC236}">
                        <a16:creationId xmlns:a16="http://schemas.microsoft.com/office/drawing/2014/main" id="{53C27DCA-FFBB-4562-A3C7-609B1443AD1F}"/>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3" name="Group 42">
                  <a:extLst>
                    <a:ext uri="{FF2B5EF4-FFF2-40B4-BE49-F238E27FC236}">
                      <a16:creationId xmlns:a16="http://schemas.microsoft.com/office/drawing/2014/main" id="{4B484941-BFF7-410F-B810-D783154377FF}"/>
                    </a:ext>
                  </a:extLst>
                </p:cNvPr>
                <p:cNvGrpSpPr/>
                <p:nvPr/>
              </p:nvGrpSpPr>
              <p:grpSpPr>
                <a:xfrm>
                  <a:off x="0" y="6607747"/>
                  <a:ext cx="500504" cy="250253"/>
                  <a:chOff x="0" y="5655624"/>
                  <a:chExt cx="439762" cy="219882"/>
                </a:xfrm>
              </p:grpSpPr>
              <p:sp>
                <p:nvSpPr>
                  <p:cNvPr id="50" name="Oval 49">
                    <a:extLst>
                      <a:ext uri="{FF2B5EF4-FFF2-40B4-BE49-F238E27FC236}">
                        <a16:creationId xmlns:a16="http://schemas.microsoft.com/office/drawing/2014/main" id="{21A73311-8075-422F-A883-525FD98D10D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Oval 50">
                    <a:extLst>
                      <a:ext uri="{FF2B5EF4-FFF2-40B4-BE49-F238E27FC236}">
                        <a16:creationId xmlns:a16="http://schemas.microsoft.com/office/drawing/2014/main" id="{3E4E4948-D8B2-4E78-97A6-49A0D6B25F5E}"/>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4" name="Group 43">
                  <a:extLst>
                    <a:ext uri="{FF2B5EF4-FFF2-40B4-BE49-F238E27FC236}">
                      <a16:creationId xmlns:a16="http://schemas.microsoft.com/office/drawing/2014/main" id="{7A6B3D02-BB82-425E-B490-296B3C0BACD3}"/>
                    </a:ext>
                  </a:extLst>
                </p:cNvPr>
                <p:cNvGrpSpPr/>
                <p:nvPr/>
              </p:nvGrpSpPr>
              <p:grpSpPr>
                <a:xfrm>
                  <a:off x="-777" y="5356487"/>
                  <a:ext cx="500504" cy="250253"/>
                  <a:chOff x="0" y="5655624"/>
                  <a:chExt cx="439762" cy="219882"/>
                </a:xfrm>
              </p:grpSpPr>
              <p:sp>
                <p:nvSpPr>
                  <p:cNvPr id="48" name="Oval 47">
                    <a:extLst>
                      <a:ext uri="{FF2B5EF4-FFF2-40B4-BE49-F238E27FC236}">
                        <a16:creationId xmlns:a16="http://schemas.microsoft.com/office/drawing/2014/main" id="{D3CD8B3E-A927-421D-9513-D1B871739C0D}"/>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Oval 48">
                    <a:extLst>
                      <a:ext uri="{FF2B5EF4-FFF2-40B4-BE49-F238E27FC236}">
                        <a16:creationId xmlns:a16="http://schemas.microsoft.com/office/drawing/2014/main" id="{F6158589-1E26-4FA6-8627-11D8FAC8663A}"/>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5" name="Group 44">
                  <a:extLst>
                    <a:ext uri="{FF2B5EF4-FFF2-40B4-BE49-F238E27FC236}">
                      <a16:creationId xmlns:a16="http://schemas.microsoft.com/office/drawing/2014/main" id="{95C07730-B711-4265-9AB5-A0D94C11DC52}"/>
                    </a:ext>
                  </a:extLst>
                </p:cNvPr>
                <p:cNvGrpSpPr/>
                <p:nvPr/>
              </p:nvGrpSpPr>
              <p:grpSpPr>
                <a:xfrm>
                  <a:off x="-777" y="5101567"/>
                  <a:ext cx="500504" cy="250253"/>
                  <a:chOff x="0" y="5655624"/>
                  <a:chExt cx="439762" cy="219882"/>
                </a:xfrm>
              </p:grpSpPr>
              <p:sp>
                <p:nvSpPr>
                  <p:cNvPr id="46" name="Oval 45">
                    <a:extLst>
                      <a:ext uri="{FF2B5EF4-FFF2-40B4-BE49-F238E27FC236}">
                        <a16:creationId xmlns:a16="http://schemas.microsoft.com/office/drawing/2014/main" id="{26AA435E-012D-47AD-B62A-DD3121B699EE}"/>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Oval 46">
                    <a:extLst>
                      <a:ext uri="{FF2B5EF4-FFF2-40B4-BE49-F238E27FC236}">
                        <a16:creationId xmlns:a16="http://schemas.microsoft.com/office/drawing/2014/main" id="{0B6D9992-66B2-4C6A-B4AD-CAAE04A240DB}"/>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36" name="Picture 35">
              <a:extLst>
                <a:ext uri="{FF2B5EF4-FFF2-40B4-BE49-F238E27FC236}">
                  <a16:creationId xmlns:a16="http://schemas.microsoft.com/office/drawing/2014/main" id="{2E7314CA-C420-4A7E-8913-275B304CE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pic>
        <p:nvPicPr>
          <p:cNvPr id="60" name="Picture 59">
            <a:extLst>
              <a:ext uri="{FF2B5EF4-FFF2-40B4-BE49-F238E27FC236}">
                <a16:creationId xmlns:a16="http://schemas.microsoft.com/office/drawing/2014/main" id="{5C8E44F0-4D95-4885-B27B-2B03221322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61" name="Body Copy Holder">
            <a:extLst>
              <a:ext uri="{FF2B5EF4-FFF2-40B4-BE49-F238E27FC236}">
                <a16:creationId xmlns:a16="http://schemas.microsoft.com/office/drawing/2014/main" id="{27D61B2F-ED5E-409D-BC9D-5393C9AA5F21}"/>
              </a:ext>
            </a:extLst>
          </p:cNvPr>
          <p:cNvSpPr>
            <a:spLocks noGrp="1"/>
          </p:cNvSpPr>
          <p:nvPr>
            <p:ph type="body" sz="quarter" idx="18" hasCustomPrompt="1"/>
          </p:nvPr>
        </p:nvSpPr>
        <p:spPr>
          <a:xfrm>
            <a:off x="1053781" y="2613319"/>
            <a:ext cx="4916487" cy="369540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62" name="Master Header">
            <a:extLst>
              <a:ext uri="{FF2B5EF4-FFF2-40B4-BE49-F238E27FC236}">
                <a16:creationId xmlns:a16="http://schemas.microsoft.com/office/drawing/2014/main" id="{E65AD7CD-BCBE-4E66-B786-CE14F87E584D}"/>
              </a:ext>
            </a:extLst>
          </p:cNvPr>
          <p:cNvSpPr>
            <a:spLocks noGrp="1"/>
          </p:cNvSpPr>
          <p:nvPr>
            <p:ph type="title" hasCustomPrompt="1"/>
          </p:nvPr>
        </p:nvSpPr>
        <p:spPr>
          <a:xfrm>
            <a:off x="1053781" y="1007284"/>
            <a:ext cx="4916487" cy="575403"/>
          </a:xfrm>
          <a:prstGeom prst="rect">
            <a:avLst/>
          </a:prstGeom>
        </p:spPr>
        <p:txBody>
          <a:bodyPr/>
          <a:lstStyle>
            <a:lvl1pPr>
              <a:defRPr b="1"/>
            </a:lvl1pPr>
          </a:lstStyle>
          <a:p>
            <a:r>
              <a:rPr lang="en-US" dirty="0"/>
              <a:t>Master Title</a:t>
            </a:r>
            <a:endParaRPr lang="en-ZA" dirty="0"/>
          </a:p>
        </p:txBody>
      </p:sp>
      <p:sp>
        <p:nvSpPr>
          <p:cNvPr id="63" name="Sub-Header">
            <a:extLst>
              <a:ext uri="{FF2B5EF4-FFF2-40B4-BE49-F238E27FC236}">
                <a16:creationId xmlns:a16="http://schemas.microsoft.com/office/drawing/2014/main" id="{A219D8DC-00B1-469B-9E12-31A79A588B28}"/>
              </a:ext>
            </a:extLst>
          </p:cNvPr>
          <p:cNvSpPr>
            <a:spLocks noGrp="1"/>
          </p:cNvSpPr>
          <p:nvPr>
            <p:ph type="body" sz="quarter" idx="13" hasCustomPrompt="1"/>
          </p:nvPr>
        </p:nvSpPr>
        <p:spPr>
          <a:xfrm>
            <a:off x="1053779" y="1679920"/>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Tree>
    <p:extLst>
      <p:ext uri="{BB962C8B-B14F-4D97-AF65-F5344CB8AC3E}">
        <p14:creationId xmlns:p14="http://schemas.microsoft.com/office/powerpoint/2010/main" val="67612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mp; Text 10">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3E06850-D336-4E4C-BF0C-B0BF51FA6E27}"/>
              </a:ext>
            </a:extLst>
          </p:cNvPr>
          <p:cNvSpPr>
            <a:spLocks noGrp="1"/>
          </p:cNvSpPr>
          <p:nvPr>
            <p:ph type="pic" sz="quarter" idx="10"/>
          </p:nvPr>
        </p:nvSpPr>
        <p:spPr>
          <a:xfrm>
            <a:off x="6095999"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5" name="Picture Placeholder 14">
            <a:extLst>
              <a:ext uri="{FF2B5EF4-FFF2-40B4-BE49-F238E27FC236}">
                <a16:creationId xmlns:a16="http://schemas.microsoft.com/office/drawing/2014/main" id="{C2B79177-BEF3-48E6-B022-7B8E02A4F8FB}"/>
              </a:ext>
            </a:extLst>
          </p:cNvPr>
          <p:cNvSpPr>
            <a:spLocks noGrp="1"/>
          </p:cNvSpPr>
          <p:nvPr>
            <p:ph type="pic" sz="quarter" idx="11"/>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grpSp>
        <p:nvGrpSpPr>
          <p:cNvPr id="32" name="Side logo">
            <a:extLst>
              <a:ext uri="{FF2B5EF4-FFF2-40B4-BE49-F238E27FC236}">
                <a16:creationId xmlns:a16="http://schemas.microsoft.com/office/drawing/2014/main" id="{7F503722-5D4A-4696-8D61-1AD5557A0DA7}"/>
              </a:ext>
            </a:extLst>
          </p:cNvPr>
          <p:cNvGrpSpPr/>
          <p:nvPr userDrawn="1"/>
        </p:nvGrpSpPr>
        <p:grpSpPr>
          <a:xfrm>
            <a:off x="-777" y="549276"/>
            <a:ext cx="501281" cy="6308725"/>
            <a:chOff x="-777" y="549275"/>
            <a:chExt cx="501281" cy="6308725"/>
          </a:xfrm>
        </p:grpSpPr>
        <p:grpSp>
          <p:nvGrpSpPr>
            <p:cNvPr id="33" name="Group 32">
              <a:extLst>
                <a:ext uri="{FF2B5EF4-FFF2-40B4-BE49-F238E27FC236}">
                  <a16:creationId xmlns:a16="http://schemas.microsoft.com/office/drawing/2014/main" id="{0A326A85-EAC0-4CEB-AE8F-48E79F6A481F}"/>
                </a:ext>
              </a:extLst>
            </p:cNvPr>
            <p:cNvGrpSpPr/>
            <p:nvPr/>
          </p:nvGrpSpPr>
          <p:grpSpPr>
            <a:xfrm>
              <a:off x="-777" y="549275"/>
              <a:ext cx="501281" cy="6308725"/>
              <a:chOff x="-777" y="549275"/>
              <a:chExt cx="501281" cy="6308725"/>
            </a:xfrm>
          </p:grpSpPr>
          <p:sp>
            <p:nvSpPr>
              <p:cNvPr id="35" name="Rectangle: Single Corner Rounded 20">
                <a:extLst>
                  <a:ext uri="{FF2B5EF4-FFF2-40B4-BE49-F238E27FC236}">
                    <a16:creationId xmlns:a16="http://schemas.microsoft.com/office/drawing/2014/main" id="{8CA57119-8C22-443F-BF22-ADC981502DCA}"/>
                  </a:ext>
                </a:extLst>
              </p:cNvPr>
              <p:cNvSpPr/>
              <p:nvPr/>
            </p:nvSpPr>
            <p:spPr>
              <a:xfrm rot="16200000" flipV="1">
                <a:off x="-2904499" y="3453773"/>
                <a:ext cx="6308725" cy="499730"/>
              </a:xfrm>
              <a:prstGeom prst="round1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6" name="Group 35">
                <a:extLst>
                  <a:ext uri="{FF2B5EF4-FFF2-40B4-BE49-F238E27FC236}">
                    <a16:creationId xmlns:a16="http://schemas.microsoft.com/office/drawing/2014/main" id="{5C00518D-F4F4-4C47-BBA2-A1EE2284260A}"/>
                  </a:ext>
                </a:extLst>
              </p:cNvPr>
              <p:cNvGrpSpPr/>
              <p:nvPr/>
            </p:nvGrpSpPr>
            <p:grpSpPr>
              <a:xfrm>
                <a:off x="-777" y="5101567"/>
                <a:ext cx="501281" cy="1756433"/>
                <a:chOff x="-777" y="5101567"/>
                <a:chExt cx="501281" cy="1756433"/>
              </a:xfrm>
            </p:grpSpPr>
            <p:grpSp>
              <p:nvGrpSpPr>
                <p:cNvPr id="37" name="Group 36">
                  <a:extLst>
                    <a:ext uri="{FF2B5EF4-FFF2-40B4-BE49-F238E27FC236}">
                      <a16:creationId xmlns:a16="http://schemas.microsoft.com/office/drawing/2014/main" id="{FC512762-C682-4F51-AE18-214E36AE783A}"/>
                    </a:ext>
                  </a:extLst>
                </p:cNvPr>
                <p:cNvGrpSpPr/>
                <p:nvPr/>
              </p:nvGrpSpPr>
              <p:grpSpPr>
                <a:xfrm>
                  <a:off x="0" y="5606739"/>
                  <a:ext cx="500504" cy="250253"/>
                  <a:chOff x="0" y="5655624"/>
                  <a:chExt cx="439762" cy="219882"/>
                </a:xfrm>
              </p:grpSpPr>
              <p:sp>
                <p:nvSpPr>
                  <p:cNvPr id="56" name="Oval 55">
                    <a:extLst>
                      <a:ext uri="{FF2B5EF4-FFF2-40B4-BE49-F238E27FC236}">
                        <a16:creationId xmlns:a16="http://schemas.microsoft.com/office/drawing/2014/main" id="{7E22775B-76E4-4B8A-A62C-04A6EE0F8E05}"/>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7" name="Oval 56">
                    <a:extLst>
                      <a:ext uri="{FF2B5EF4-FFF2-40B4-BE49-F238E27FC236}">
                        <a16:creationId xmlns:a16="http://schemas.microsoft.com/office/drawing/2014/main" id="{AC614209-FA45-4DD9-822E-97E05F42D60F}"/>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38" name="Group 37">
                  <a:extLst>
                    <a:ext uri="{FF2B5EF4-FFF2-40B4-BE49-F238E27FC236}">
                      <a16:creationId xmlns:a16="http://schemas.microsoft.com/office/drawing/2014/main" id="{CC447A6A-FC59-4BC8-9559-99F961D75613}"/>
                    </a:ext>
                  </a:extLst>
                </p:cNvPr>
                <p:cNvGrpSpPr/>
                <p:nvPr/>
              </p:nvGrpSpPr>
              <p:grpSpPr>
                <a:xfrm>
                  <a:off x="0" y="5856991"/>
                  <a:ext cx="500504" cy="250253"/>
                  <a:chOff x="0" y="5655624"/>
                  <a:chExt cx="439762" cy="219882"/>
                </a:xfrm>
              </p:grpSpPr>
              <p:sp>
                <p:nvSpPr>
                  <p:cNvPr id="54" name="Oval 53">
                    <a:extLst>
                      <a:ext uri="{FF2B5EF4-FFF2-40B4-BE49-F238E27FC236}">
                        <a16:creationId xmlns:a16="http://schemas.microsoft.com/office/drawing/2014/main" id="{EC0659AA-EB2A-428B-8B94-0D913F73D1D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5" name="Oval 54">
                    <a:extLst>
                      <a:ext uri="{FF2B5EF4-FFF2-40B4-BE49-F238E27FC236}">
                        <a16:creationId xmlns:a16="http://schemas.microsoft.com/office/drawing/2014/main" id="{9A1BF764-DC2E-4240-9856-5DE334429B35}"/>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39" name="Group 38">
                  <a:extLst>
                    <a:ext uri="{FF2B5EF4-FFF2-40B4-BE49-F238E27FC236}">
                      <a16:creationId xmlns:a16="http://schemas.microsoft.com/office/drawing/2014/main" id="{D0C25AE4-7B95-4FBA-960F-17EB0279A194}"/>
                    </a:ext>
                  </a:extLst>
                </p:cNvPr>
                <p:cNvGrpSpPr/>
                <p:nvPr/>
              </p:nvGrpSpPr>
              <p:grpSpPr>
                <a:xfrm>
                  <a:off x="0" y="6107243"/>
                  <a:ext cx="500504" cy="250253"/>
                  <a:chOff x="0" y="5655624"/>
                  <a:chExt cx="439762" cy="219882"/>
                </a:xfrm>
              </p:grpSpPr>
              <p:sp>
                <p:nvSpPr>
                  <p:cNvPr id="52" name="Oval 51">
                    <a:extLst>
                      <a:ext uri="{FF2B5EF4-FFF2-40B4-BE49-F238E27FC236}">
                        <a16:creationId xmlns:a16="http://schemas.microsoft.com/office/drawing/2014/main" id="{492B15B8-69C6-4ED5-AB8F-227363A2A536}"/>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3" name="Oval 52">
                    <a:extLst>
                      <a:ext uri="{FF2B5EF4-FFF2-40B4-BE49-F238E27FC236}">
                        <a16:creationId xmlns:a16="http://schemas.microsoft.com/office/drawing/2014/main" id="{63DCA20C-28F2-4B99-B6C5-B34767D58502}"/>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0" name="Group 39">
                  <a:extLst>
                    <a:ext uri="{FF2B5EF4-FFF2-40B4-BE49-F238E27FC236}">
                      <a16:creationId xmlns:a16="http://schemas.microsoft.com/office/drawing/2014/main" id="{769AEF38-35B4-4C3B-9BE7-62A3622078C7}"/>
                    </a:ext>
                  </a:extLst>
                </p:cNvPr>
                <p:cNvGrpSpPr/>
                <p:nvPr/>
              </p:nvGrpSpPr>
              <p:grpSpPr>
                <a:xfrm>
                  <a:off x="0" y="6357495"/>
                  <a:ext cx="500504" cy="250253"/>
                  <a:chOff x="0" y="5655624"/>
                  <a:chExt cx="439762" cy="219882"/>
                </a:xfrm>
              </p:grpSpPr>
              <p:sp>
                <p:nvSpPr>
                  <p:cNvPr id="50" name="Oval 49">
                    <a:extLst>
                      <a:ext uri="{FF2B5EF4-FFF2-40B4-BE49-F238E27FC236}">
                        <a16:creationId xmlns:a16="http://schemas.microsoft.com/office/drawing/2014/main" id="{9468BB42-9DF9-4C2F-ACFA-AC0D2BE6C905}"/>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1" name="Oval 50">
                    <a:extLst>
                      <a:ext uri="{FF2B5EF4-FFF2-40B4-BE49-F238E27FC236}">
                        <a16:creationId xmlns:a16="http://schemas.microsoft.com/office/drawing/2014/main" id="{C0E2C64A-BC16-4E67-BC81-9131BC2FE52D}"/>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1" name="Group 40">
                  <a:extLst>
                    <a:ext uri="{FF2B5EF4-FFF2-40B4-BE49-F238E27FC236}">
                      <a16:creationId xmlns:a16="http://schemas.microsoft.com/office/drawing/2014/main" id="{9631D792-5EC1-46F9-AB0E-470299A19C0F}"/>
                    </a:ext>
                  </a:extLst>
                </p:cNvPr>
                <p:cNvGrpSpPr/>
                <p:nvPr/>
              </p:nvGrpSpPr>
              <p:grpSpPr>
                <a:xfrm>
                  <a:off x="0" y="6607747"/>
                  <a:ext cx="500504" cy="250253"/>
                  <a:chOff x="0" y="5655624"/>
                  <a:chExt cx="439762" cy="219882"/>
                </a:xfrm>
              </p:grpSpPr>
              <p:sp>
                <p:nvSpPr>
                  <p:cNvPr id="48" name="Oval 47">
                    <a:extLst>
                      <a:ext uri="{FF2B5EF4-FFF2-40B4-BE49-F238E27FC236}">
                        <a16:creationId xmlns:a16="http://schemas.microsoft.com/office/drawing/2014/main" id="{0A82739C-F71D-43E0-A5AC-DBA3361EC10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9" name="Oval 48">
                    <a:extLst>
                      <a:ext uri="{FF2B5EF4-FFF2-40B4-BE49-F238E27FC236}">
                        <a16:creationId xmlns:a16="http://schemas.microsoft.com/office/drawing/2014/main" id="{FFE67602-609D-439B-B408-1D2FFFDCD392}"/>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2" name="Group 41">
                  <a:extLst>
                    <a:ext uri="{FF2B5EF4-FFF2-40B4-BE49-F238E27FC236}">
                      <a16:creationId xmlns:a16="http://schemas.microsoft.com/office/drawing/2014/main" id="{BA78BE81-3637-4978-B6B7-8B299DFF029F}"/>
                    </a:ext>
                  </a:extLst>
                </p:cNvPr>
                <p:cNvGrpSpPr/>
                <p:nvPr/>
              </p:nvGrpSpPr>
              <p:grpSpPr>
                <a:xfrm>
                  <a:off x="-777" y="5356487"/>
                  <a:ext cx="500504" cy="250253"/>
                  <a:chOff x="0" y="5655624"/>
                  <a:chExt cx="439762" cy="219882"/>
                </a:xfrm>
              </p:grpSpPr>
              <p:sp>
                <p:nvSpPr>
                  <p:cNvPr id="46" name="Oval 45">
                    <a:extLst>
                      <a:ext uri="{FF2B5EF4-FFF2-40B4-BE49-F238E27FC236}">
                        <a16:creationId xmlns:a16="http://schemas.microsoft.com/office/drawing/2014/main" id="{6AF5A8E6-78A1-4225-8DB1-08CE0B55DB8C}"/>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7" name="Oval 46">
                    <a:extLst>
                      <a:ext uri="{FF2B5EF4-FFF2-40B4-BE49-F238E27FC236}">
                        <a16:creationId xmlns:a16="http://schemas.microsoft.com/office/drawing/2014/main" id="{48FB3BDA-1E74-4165-9D5D-DB813D7C55D3}"/>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nvGrpSpPr>
                <p:cNvPr id="43" name="Group 42">
                  <a:extLst>
                    <a:ext uri="{FF2B5EF4-FFF2-40B4-BE49-F238E27FC236}">
                      <a16:creationId xmlns:a16="http://schemas.microsoft.com/office/drawing/2014/main" id="{2D2949DA-07A4-4885-B57E-C960C0CC7484}"/>
                    </a:ext>
                  </a:extLst>
                </p:cNvPr>
                <p:cNvGrpSpPr/>
                <p:nvPr/>
              </p:nvGrpSpPr>
              <p:grpSpPr>
                <a:xfrm>
                  <a:off x="-777" y="5101567"/>
                  <a:ext cx="500504" cy="250253"/>
                  <a:chOff x="0" y="5655624"/>
                  <a:chExt cx="439762" cy="219882"/>
                </a:xfrm>
              </p:grpSpPr>
              <p:sp>
                <p:nvSpPr>
                  <p:cNvPr id="44" name="Oval 43">
                    <a:extLst>
                      <a:ext uri="{FF2B5EF4-FFF2-40B4-BE49-F238E27FC236}">
                        <a16:creationId xmlns:a16="http://schemas.microsoft.com/office/drawing/2014/main" id="{404324A9-9A30-48E8-9DA4-3990404B585E}"/>
                      </a:ext>
                    </a:extLst>
                  </p:cNvPr>
                  <p:cNvSpPr/>
                  <p:nvPr/>
                </p:nvSpPr>
                <p:spPr>
                  <a:xfrm>
                    <a:off x="0" y="5655625"/>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45" name="Oval 44">
                    <a:extLst>
                      <a:ext uri="{FF2B5EF4-FFF2-40B4-BE49-F238E27FC236}">
                        <a16:creationId xmlns:a16="http://schemas.microsoft.com/office/drawing/2014/main" id="{C16EB1E2-E442-4CF3-A6F4-ACEA494820F0}"/>
                      </a:ext>
                    </a:extLst>
                  </p:cNvPr>
                  <p:cNvSpPr/>
                  <p:nvPr/>
                </p:nvSpPr>
                <p:spPr>
                  <a:xfrm>
                    <a:off x="219881" y="5655624"/>
                    <a:ext cx="219881" cy="219881"/>
                  </a:xfrm>
                  <a:prstGeom prst="ellipse">
                    <a:avLst/>
                  </a:prstGeom>
                  <a:noFill/>
                  <a:ln>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grpSp>
          </p:grpSp>
        </p:grpSp>
        <p:pic>
          <p:nvPicPr>
            <p:cNvPr id="34" name="Picture 33">
              <a:extLst>
                <a:ext uri="{FF2B5EF4-FFF2-40B4-BE49-F238E27FC236}">
                  <a16:creationId xmlns:a16="http://schemas.microsoft.com/office/drawing/2014/main" id="{4439FF20-5A53-4EA5-9B2A-D0D7D9F03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669056"/>
              <a:ext cx="442509" cy="516261"/>
            </a:xfrm>
            <a:prstGeom prst="rect">
              <a:avLst/>
            </a:prstGeom>
          </p:spPr>
        </p:pic>
      </p:grpSp>
      <p:sp>
        <p:nvSpPr>
          <p:cNvPr id="58" name="Body Copy Holder">
            <a:extLst>
              <a:ext uri="{FF2B5EF4-FFF2-40B4-BE49-F238E27FC236}">
                <a16:creationId xmlns:a16="http://schemas.microsoft.com/office/drawing/2014/main" id="{1FB5C84C-5801-4B0C-A893-6E566B290F72}"/>
              </a:ext>
            </a:extLst>
          </p:cNvPr>
          <p:cNvSpPr>
            <a:spLocks noGrp="1"/>
          </p:cNvSpPr>
          <p:nvPr>
            <p:ph type="body" sz="quarter" idx="18" hasCustomPrompt="1"/>
          </p:nvPr>
        </p:nvSpPr>
        <p:spPr>
          <a:xfrm>
            <a:off x="839234" y="2613319"/>
            <a:ext cx="4916487" cy="369540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
        <p:nvSpPr>
          <p:cNvPr id="59" name="Master Header">
            <a:extLst>
              <a:ext uri="{FF2B5EF4-FFF2-40B4-BE49-F238E27FC236}">
                <a16:creationId xmlns:a16="http://schemas.microsoft.com/office/drawing/2014/main" id="{DA7B6857-83CD-4701-8061-3B6AC3976945}"/>
              </a:ext>
            </a:extLst>
          </p:cNvPr>
          <p:cNvSpPr>
            <a:spLocks noGrp="1"/>
          </p:cNvSpPr>
          <p:nvPr>
            <p:ph type="title" hasCustomPrompt="1"/>
          </p:nvPr>
        </p:nvSpPr>
        <p:spPr>
          <a:xfrm>
            <a:off x="839234" y="1007284"/>
            <a:ext cx="4916487" cy="575403"/>
          </a:xfrm>
          <a:prstGeom prst="rect">
            <a:avLst/>
          </a:prstGeom>
        </p:spPr>
        <p:txBody>
          <a:bodyPr/>
          <a:lstStyle>
            <a:lvl1pPr>
              <a:defRPr b="1"/>
            </a:lvl1pPr>
          </a:lstStyle>
          <a:p>
            <a:r>
              <a:rPr lang="en-US" dirty="0"/>
              <a:t>Master Title</a:t>
            </a:r>
            <a:endParaRPr lang="en-ZA" dirty="0"/>
          </a:p>
        </p:txBody>
      </p:sp>
      <p:sp>
        <p:nvSpPr>
          <p:cNvPr id="60" name="Sub-Header">
            <a:extLst>
              <a:ext uri="{FF2B5EF4-FFF2-40B4-BE49-F238E27FC236}">
                <a16:creationId xmlns:a16="http://schemas.microsoft.com/office/drawing/2014/main" id="{880FC7F2-CCFC-4169-A8FC-C4E4DF00C13A}"/>
              </a:ext>
            </a:extLst>
          </p:cNvPr>
          <p:cNvSpPr>
            <a:spLocks noGrp="1"/>
          </p:cNvSpPr>
          <p:nvPr>
            <p:ph type="body" sz="quarter" idx="13" hasCustomPrompt="1"/>
          </p:nvPr>
        </p:nvSpPr>
        <p:spPr>
          <a:xfrm>
            <a:off x="839233" y="1679920"/>
            <a:ext cx="4916487" cy="418083"/>
          </a:xfrm>
          <a:prstGeom prst="rect">
            <a:avLst/>
          </a:prstGeom>
        </p:spPr>
        <p:txBody>
          <a:bodyPr/>
          <a:lstStyle>
            <a:lvl1pPr marL="0" indent="0">
              <a:buNone/>
              <a:defRPr sz="2800" b="0">
                <a:solidFill>
                  <a:srgbClr val="DD5E12"/>
                </a:solidFill>
              </a:defRPr>
            </a:lvl1pPr>
          </a:lstStyle>
          <a:p>
            <a:pPr lvl="0"/>
            <a:r>
              <a:rPr lang="en-US" dirty="0"/>
              <a:t>Sub-Header</a:t>
            </a:r>
            <a:endParaRPr lang="en-ZA" dirty="0"/>
          </a:p>
        </p:txBody>
      </p:sp>
    </p:spTree>
    <p:extLst>
      <p:ext uri="{BB962C8B-B14F-4D97-AF65-F5344CB8AC3E}">
        <p14:creationId xmlns:p14="http://schemas.microsoft.com/office/powerpoint/2010/main" val="2846146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E516221-2560-42D3-98AF-2AF0DD86C31B}"/>
              </a:ext>
            </a:extLst>
          </p:cNvPr>
          <p:cNvSpPr>
            <a:spLocks noGrp="1"/>
          </p:cNvSpPr>
          <p:nvPr>
            <p:ph type="chart" sz="quarter" idx="10"/>
          </p:nvPr>
        </p:nvSpPr>
        <p:spPr>
          <a:xfrm>
            <a:off x="1434583" y="2007801"/>
            <a:ext cx="9322835" cy="3533775"/>
          </a:xfrm>
          <a:prstGeom prst="rect">
            <a:avLst/>
          </a:prstGeom>
        </p:spPr>
        <p:txBody>
          <a:bodyPr/>
          <a:lstStyle/>
          <a:p>
            <a:endParaRPr lang="en-ZA" dirty="0"/>
          </a:p>
        </p:txBody>
      </p:sp>
      <p:pic>
        <p:nvPicPr>
          <p:cNvPr id="5" name="Picture 4">
            <a:extLst>
              <a:ext uri="{FF2B5EF4-FFF2-40B4-BE49-F238E27FC236}">
                <a16:creationId xmlns:a16="http://schemas.microsoft.com/office/drawing/2014/main" id="{30710FCD-D8A2-434C-89C6-015634D7684C}"/>
              </a:ext>
            </a:extLst>
          </p:cNvPr>
          <p:cNvPicPr>
            <a:picLocks noChangeAspect="1"/>
          </p:cNvPicPr>
          <p:nvPr userDrawn="1"/>
        </p:nvPicPr>
        <p:blipFill rotWithShape="1">
          <a:blip r:embed="rId2"/>
          <a:srcRect t="56415" b="35321"/>
          <a:stretch/>
        </p:blipFill>
        <p:spPr>
          <a:xfrm>
            <a:off x="0" y="6610349"/>
            <a:ext cx="12192000" cy="247651"/>
          </a:xfrm>
          <a:prstGeom prst="rect">
            <a:avLst/>
          </a:prstGeom>
        </p:spPr>
      </p:pic>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7" name="Logo">
            <a:extLst>
              <a:ext uri="{FF2B5EF4-FFF2-40B4-BE49-F238E27FC236}">
                <a16:creationId xmlns:a16="http://schemas.microsoft.com/office/drawing/2014/main" id="{FEEF59FE-7BFC-4E84-9C19-3865D70CE9B5}"/>
              </a:ext>
            </a:extLst>
          </p:cNvPr>
          <p:cNvGrpSpPr/>
          <p:nvPr userDrawn="1"/>
        </p:nvGrpSpPr>
        <p:grpSpPr>
          <a:xfrm>
            <a:off x="2" y="1"/>
            <a:ext cx="1087991" cy="964735"/>
            <a:chOff x="1" y="0"/>
            <a:chExt cx="1087990" cy="964734"/>
          </a:xfrm>
        </p:grpSpPr>
        <p:sp>
          <p:nvSpPr>
            <p:cNvPr id="8" name="Logo Holder">
              <a:extLst>
                <a:ext uri="{FF2B5EF4-FFF2-40B4-BE49-F238E27FC236}">
                  <a16:creationId xmlns:a16="http://schemas.microsoft.com/office/drawing/2014/main" id="{323FA027-B63B-4A9F-AD29-74227BA608D9}"/>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SETA Logo">
              <a:extLst>
                <a:ext uri="{FF2B5EF4-FFF2-40B4-BE49-F238E27FC236}">
                  <a16:creationId xmlns:a16="http://schemas.microsoft.com/office/drawing/2014/main" id="{8A38DBEE-ABA7-458B-9D87-8C81F03F1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0" name="Master Header">
            <a:extLst>
              <a:ext uri="{FF2B5EF4-FFF2-40B4-BE49-F238E27FC236}">
                <a16:creationId xmlns:a16="http://schemas.microsoft.com/office/drawing/2014/main" id="{152E3D60-2523-410D-8642-08C7A74706DF}"/>
              </a:ext>
            </a:extLst>
          </p:cNvPr>
          <p:cNvSpPr>
            <a:spLocks noGrp="1"/>
          </p:cNvSpPr>
          <p:nvPr>
            <p:ph type="title" hasCustomPrompt="1"/>
          </p:nvPr>
        </p:nvSpPr>
        <p:spPr>
          <a:xfrm>
            <a:off x="1434584" y="1148041"/>
            <a:ext cx="9322835" cy="575403"/>
          </a:xfrm>
          <a:prstGeom prst="rect">
            <a:avLst/>
          </a:prstGeom>
        </p:spPr>
        <p:txBody>
          <a:bodyPr/>
          <a:lstStyle>
            <a:lvl1pPr algn="ctr">
              <a:defRPr b="1"/>
            </a:lvl1pPr>
          </a:lstStyle>
          <a:p>
            <a:r>
              <a:rPr lang="en-US" dirty="0"/>
              <a:t>Master Title</a:t>
            </a:r>
            <a:endParaRPr lang="en-ZA" dirty="0"/>
          </a:p>
        </p:txBody>
      </p:sp>
      <p:sp>
        <p:nvSpPr>
          <p:cNvPr id="11" name="Body Copy Holder">
            <a:extLst>
              <a:ext uri="{FF2B5EF4-FFF2-40B4-BE49-F238E27FC236}">
                <a16:creationId xmlns:a16="http://schemas.microsoft.com/office/drawing/2014/main" id="{323099D6-76D4-4FDA-B3F2-7DC2DBE12DD8}"/>
              </a:ext>
            </a:extLst>
          </p:cNvPr>
          <p:cNvSpPr>
            <a:spLocks noGrp="1"/>
          </p:cNvSpPr>
          <p:nvPr>
            <p:ph type="body" sz="quarter" idx="18" hasCustomPrompt="1"/>
          </p:nvPr>
        </p:nvSpPr>
        <p:spPr>
          <a:xfrm>
            <a:off x="1434584" y="5629577"/>
            <a:ext cx="9322835" cy="696417"/>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342649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E516221-2560-42D3-98AF-2AF0DD86C31B}"/>
              </a:ext>
            </a:extLst>
          </p:cNvPr>
          <p:cNvSpPr>
            <a:spLocks noGrp="1"/>
          </p:cNvSpPr>
          <p:nvPr>
            <p:ph type="chart" sz="quarter" idx="10"/>
          </p:nvPr>
        </p:nvSpPr>
        <p:spPr>
          <a:xfrm>
            <a:off x="6210300" y="2198997"/>
            <a:ext cx="5191731" cy="3935801"/>
          </a:xfrm>
          <a:prstGeom prst="rect">
            <a:avLst/>
          </a:prstGeom>
        </p:spPr>
        <p:txBody>
          <a:bodyPr/>
          <a:lstStyle/>
          <a:p>
            <a:endParaRPr lang="en-ZA" dirty="0"/>
          </a:p>
        </p:txBody>
      </p:sp>
      <p:pic>
        <p:nvPicPr>
          <p:cNvPr id="5" name="Picture 4">
            <a:extLst>
              <a:ext uri="{FF2B5EF4-FFF2-40B4-BE49-F238E27FC236}">
                <a16:creationId xmlns:a16="http://schemas.microsoft.com/office/drawing/2014/main" id="{30710FCD-D8A2-434C-89C6-015634D7684C}"/>
              </a:ext>
            </a:extLst>
          </p:cNvPr>
          <p:cNvPicPr>
            <a:picLocks noChangeAspect="1"/>
          </p:cNvPicPr>
          <p:nvPr userDrawn="1"/>
        </p:nvPicPr>
        <p:blipFill rotWithShape="1">
          <a:blip r:embed="rId2"/>
          <a:srcRect t="56415" b="35321"/>
          <a:stretch/>
        </p:blipFill>
        <p:spPr>
          <a:xfrm>
            <a:off x="0" y="6610349"/>
            <a:ext cx="12192000" cy="247651"/>
          </a:xfrm>
          <a:prstGeom prst="rect">
            <a:avLst/>
          </a:prstGeom>
        </p:spPr>
      </p:pic>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170538"/>
            <a:ext cx="3097383" cy="175841"/>
          </a:xfrm>
          <a:prstGeom prst="rect">
            <a:avLst/>
          </a:prstGeom>
        </p:spPr>
      </p:pic>
      <p:grpSp>
        <p:nvGrpSpPr>
          <p:cNvPr id="7" name="Logo">
            <a:extLst>
              <a:ext uri="{FF2B5EF4-FFF2-40B4-BE49-F238E27FC236}">
                <a16:creationId xmlns:a16="http://schemas.microsoft.com/office/drawing/2014/main" id="{FEEF59FE-7BFC-4E84-9C19-3865D70CE9B5}"/>
              </a:ext>
            </a:extLst>
          </p:cNvPr>
          <p:cNvGrpSpPr/>
          <p:nvPr userDrawn="1"/>
        </p:nvGrpSpPr>
        <p:grpSpPr>
          <a:xfrm>
            <a:off x="2" y="1"/>
            <a:ext cx="1087991" cy="964735"/>
            <a:chOff x="1" y="0"/>
            <a:chExt cx="1087990" cy="964734"/>
          </a:xfrm>
        </p:grpSpPr>
        <p:sp>
          <p:nvSpPr>
            <p:cNvPr id="8" name="Logo Holder">
              <a:extLst>
                <a:ext uri="{FF2B5EF4-FFF2-40B4-BE49-F238E27FC236}">
                  <a16:creationId xmlns:a16="http://schemas.microsoft.com/office/drawing/2014/main" id="{323FA027-B63B-4A9F-AD29-74227BA608D9}"/>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SETA Logo">
              <a:extLst>
                <a:ext uri="{FF2B5EF4-FFF2-40B4-BE49-F238E27FC236}">
                  <a16:creationId xmlns:a16="http://schemas.microsoft.com/office/drawing/2014/main" id="{8A38DBEE-ABA7-458B-9D87-8C81F03F1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0" name="Master Header">
            <a:extLst>
              <a:ext uri="{FF2B5EF4-FFF2-40B4-BE49-F238E27FC236}">
                <a16:creationId xmlns:a16="http://schemas.microsoft.com/office/drawing/2014/main" id="{152E3D60-2523-410D-8642-08C7A74706DF}"/>
              </a:ext>
            </a:extLst>
          </p:cNvPr>
          <p:cNvSpPr>
            <a:spLocks noGrp="1"/>
          </p:cNvSpPr>
          <p:nvPr>
            <p:ph type="title" hasCustomPrompt="1"/>
          </p:nvPr>
        </p:nvSpPr>
        <p:spPr>
          <a:xfrm>
            <a:off x="989467" y="1148041"/>
            <a:ext cx="10412564" cy="575403"/>
          </a:xfrm>
          <a:prstGeom prst="rect">
            <a:avLst/>
          </a:prstGeom>
        </p:spPr>
        <p:txBody>
          <a:bodyPr/>
          <a:lstStyle>
            <a:lvl1pPr algn="ctr">
              <a:defRPr b="1"/>
            </a:lvl1pPr>
          </a:lstStyle>
          <a:p>
            <a:r>
              <a:rPr lang="en-US" dirty="0"/>
              <a:t>Master Title</a:t>
            </a:r>
            <a:endParaRPr lang="en-ZA" dirty="0"/>
          </a:p>
        </p:txBody>
      </p:sp>
      <p:sp>
        <p:nvSpPr>
          <p:cNvPr id="11" name="Body Copy Holder">
            <a:extLst>
              <a:ext uri="{FF2B5EF4-FFF2-40B4-BE49-F238E27FC236}">
                <a16:creationId xmlns:a16="http://schemas.microsoft.com/office/drawing/2014/main" id="{323099D6-76D4-4FDA-B3F2-7DC2DBE12DD8}"/>
              </a:ext>
            </a:extLst>
          </p:cNvPr>
          <p:cNvSpPr>
            <a:spLocks noGrp="1"/>
          </p:cNvSpPr>
          <p:nvPr>
            <p:ph type="body" sz="quarter" idx="18" hasCustomPrompt="1"/>
          </p:nvPr>
        </p:nvSpPr>
        <p:spPr>
          <a:xfrm>
            <a:off x="989467" y="2198997"/>
            <a:ext cx="4979560" cy="3935801"/>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234289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 4">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9219EB-1810-4EE9-9E3F-827205310C0C}"/>
              </a:ext>
            </a:extLst>
          </p:cNvPr>
          <p:cNvGrpSpPr/>
          <p:nvPr userDrawn="1"/>
        </p:nvGrpSpPr>
        <p:grpSpPr>
          <a:xfrm>
            <a:off x="7625061" y="0"/>
            <a:ext cx="4566939" cy="6858000"/>
            <a:chOff x="15226246" y="659764"/>
            <a:chExt cx="9184742" cy="12934742"/>
          </a:xfrm>
        </p:grpSpPr>
        <p:sp>
          <p:nvSpPr>
            <p:cNvPr id="16" name="Rectangle">
              <a:extLst>
                <a:ext uri="{FF2B5EF4-FFF2-40B4-BE49-F238E27FC236}">
                  <a16:creationId xmlns:a16="http://schemas.microsoft.com/office/drawing/2014/main" id="{0D4BD8ED-BF5E-4F85-A3D7-E0C6905A4A29}"/>
                </a:ext>
              </a:extLst>
            </p:cNvPr>
            <p:cNvSpPr/>
            <p:nvPr userDrawn="1"/>
          </p:nvSpPr>
          <p:spPr>
            <a:xfrm>
              <a:off x="15390813" y="659764"/>
              <a:ext cx="9020175" cy="12934742"/>
            </a:xfrm>
            <a:prstGeom prst="rect">
              <a:avLst/>
            </a:prstGeom>
            <a:solidFill>
              <a:schemeClr val="bg1">
                <a:lumMod val="95000"/>
              </a:schemeClr>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sp>
          <p:nvSpPr>
            <p:cNvPr id="17" name="Rounded Rectangle">
              <a:extLst>
                <a:ext uri="{FF2B5EF4-FFF2-40B4-BE49-F238E27FC236}">
                  <a16:creationId xmlns:a16="http://schemas.microsoft.com/office/drawing/2014/main" id="{59864FE3-FE29-48AB-B7B2-9DC97D450FE1}"/>
                </a:ext>
              </a:extLst>
            </p:cNvPr>
            <p:cNvSpPr/>
            <p:nvPr userDrawn="1"/>
          </p:nvSpPr>
          <p:spPr>
            <a:xfrm rot="18900000">
              <a:off x="15226246" y="6778072"/>
              <a:ext cx="841844" cy="841845"/>
            </a:xfrm>
            <a:prstGeom prst="roundRect">
              <a:avLst>
                <a:gd name="adj" fmla="val 10698"/>
              </a:avLst>
            </a:prstGeom>
            <a:solidFill>
              <a:schemeClr val="bg1">
                <a:lumMod val="95000"/>
              </a:schemeClr>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grpSp>
      <p:pic>
        <p:nvPicPr>
          <p:cNvPr id="6" name="Picture 5">
            <a:extLst>
              <a:ext uri="{FF2B5EF4-FFF2-40B4-BE49-F238E27FC236}">
                <a16:creationId xmlns:a16="http://schemas.microsoft.com/office/drawing/2014/main" id="{44330BB1-CF55-4ABC-8463-2C215B2D9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7" name="Logo">
            <a:extLst>
              <a:ext uri="{FF2B5EF4-FFF2-40B4-BE49-F238E27FC236}">
                <a16:creationId xmlns:a16="http://schemas.microsoft.com/office/drawing/2014/main" id="{FEEF59FE-7BFC-4E84-9C19-3865D70CE9B5}"/>
              </a:ext>
            </a:extLst>
          </p:cNvPr>
          <p:cNvGrpSpPr/>
          <p:nvPr userDrawn="1"/>
        </p:nvGrpSpPr>
        <p:grpSpPr>
          <a:xfrm>
            <a:off x="2" y="1"/>
            <a:ext cx="1087991" cy="964735"/>
            <a:chOff x="1" y="0"/>
            <a:chExt cx="1087990" cy="964734"/>
          </a:xfrm>
        </p:grpSpPr>
        <p:sp>
          <p:nvSpPr>
            <p:cNvPr id="8" name="Logo Holder">
              <a:extLst>
                <a:ext uri="{FF2B5EF4-FFF2-40B4-BE49-F238E27FC236}">
                  <a16:creationId xmlns:a16="http://schemas.microsoft.com/office/drawing/2014/main" id="{323FA027-B63B-4A9F-AD29-74227BA608D9}"/>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SETA Logo">
              <a:extLst>
                <a:ext uri="{FF2B5EF4-FFF2-40B4-BE49-F238E27FC236}">
                  <a16:creationId xmlns:a16="http://schemas.microsoft.com/office/drawing/2014/main" id="{8A38DBEE-ABA7-458B-9D87-8C81F03F1F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8" name="Chart Placeholder 17">
            <a:extLst>
              <a:ext uri="{FF2B5EF4-FFF2-40B4-BE49-F238E27FC236}">
                <a16:creationId xmlns:a16="http://schemas.microsoft.com/office/drawing/2014/main" id="{DE2EED4F-1E45-47A8-A6CC-A5644E8CAE12}"/>
              </a:ext>
            </a:extLst>
          </p:cNvPr>
          <p:cNvSpPr>
            <a:spLocks noGrp="1"/>
          </p:cNvSpPr>
          <p:nvPr>
            <p:ph type="chart" sz="quarter" idx="10"/>
          </p:nvPr>
        </p:nvSpPr>
        <p:spPr>
          <a:xfrm>
            <a:off x="368932" y="2781300"/>
            <a:ext cx="6927219" cy="3476627"/>
          </a:xfrm>
          <a:prstGeom prst="rect">
            <a:avLst/>
          </a:prstGeom>
        </p:spPr>
        <p:txBody>
          <a:bodyPr/>
          <a:lstStyle/>
          <a:p>
            <a:endParaRPr lang="en-ZA" dirty="0"/>
          </a:p>
        </p:txBody>
      </p:sp>
      <p:sp>
        <p:nvSpPr>
          <p:cNvPr id="19" name="Master Header">
            <a:extLst>
              <a:ext uri="{FF2B5EF4-FFF2-40B4-BE49-F238E27FC236}">
                <a16:creationId xmlns:a16="http://schemas.microsoft.com/office/drawing/2014/main" id="{573752FD-4C7A-49A0-95BD-0D5F4BF09CCA}"/>
              </a:ext>
            </a:extLst>
          </p:cNvPr>
          <p:cNvSpPr>
            <a:spLocks noGrp="1"/>
          </p:cNvSpPr>
          <p:nvPr>
            <p:ph type="title" hasCustomPrompt="1"/>
          </p:nvPr>
        </p:nvSpPr>
        <p:spPr>
          <a:xfrm>
            <a:off x="368932" y="1356253"/>
            <a:ext cx="6927219" cy="575403"/>
          </a:xfrm>
          <a:prstGeom prst="rect">
            <a:avLst/>
          </a:prstGeom>
        </p:spPr>
        <p:txBody>
          <a:bodyPr/>
          <a:lstStyle>
            <a:lvl1pPr algn="l">
              <a:defRPr b="1"/>
            </a:lvl1pPr>
          </a:lstStyle>
          <a:p>
            <a:r>
              <a:rPr lang="en-US" dirty="0"/>
              <a:t>Master Title</a:t>
            </a:r>
            <a:endParaRPr lang="en-ZA" dirty="0"/>
          </a:p>
        </p:txBody>
      </p:sp>
      <p:sp>
        <p:nvSpPr>
          <p:cNvPr id="20" name="Body Copy Holder">
            <a:extLst>
              <a:ext uri="{FF2B5EF4-FFF2-40B4-BE49-F238E27FC236}">
                <a16:creationId xmlns:a16="http://schemas.microsoft.com/office/drawing/2014/main" id="{0C43CA48-D416-48BD-A12C-D603F03BC3CE}"/>
              </a:ext>
            </a:extLst>
          </p:cNvPr>
          <p:cNvSpPr>
            <a:spLocks noGrp="1"/>
          </p:cNvSpPr>
          <p:nvPr>
            <p:ph type="body" sz="quarter" idx="18" hasCustomPrompt="1"/>
          </p:nvPr>
        </p:nvSpPr>
        <p:spPr>
          <a:xfrm>
            <a:off x="368932" y="2323176"/>
            <a:ext cx="6927219" cy="458125"/>
          </a:xfrm>
          <a:prstGeom prst="rect">
            <a:avLst/>
          </a:prstGeom>
        </p:spPr>
        <p:txBody>
          <a:bodyPr/>
          <a:lstStyle>
            <a:lvl1pPr marL="0" indent="0">
              <a:buNone/>
              <a:defRPr sz="1100" b="0">
                <a:solidFill>
                  <a:srgbClr val="000000"/>
                </a:solidFill>
              </a:defRPr>
            </a:lvl1pPr>
          </a:lstStyle>
          <a:p>
            <a:pPr lvl="0"/>
            <a:r>
              <a:rPr lang="en-US" dirty="0"/>
              <a:t>Body Copy</a:t>
            </a:r>
            <a:endParaRPr lang="en-ZA" dirty="0"/>
          </a:p>
        </p:txBody>
      </p:sp>
    </p:spTree>
    <p:extLst>
      <p:ext uri="{BB962C8B-B14F-4D97-AF65-F5344CB8AC3E}">
        <p14:creationId xmlns:p14="http://schemas.microsoft.com/office/powerpoint/2010/main" val="368497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6557CE-E45F-438D-9CE9-6E2005DA029A}"/>
              </a:ext>
            </a:extLst>
          </p:cNvPr>
          <p:cNvCxnSpPr>
            <a:cxnSpLocks/>
            <a:stCxn id="5" idx="0"/>
          </p:cNvCxnSpPr>
          <p:nvPr userDrawn="1"/>
        </p:nvCxnSpPr>
        <p:spPr>
          <a:xfrm>
            <a:off x="6432321" y="828943"/>
            <a:ext cx="0" cy="51775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4D64A44-CFA1-4A56-A1D3-B712607E62D9}"/>
              </a:ext>
            </a:extLst>
          </p:cNvPr>
          <p:cNvSpPr/>
          <p:nvPr userDrawn="1"/>
        </p:nvSpPr>
        <p:spPr>
          <a:xfrm>
            <a:off x="6178084" y="828941"/>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 name="Oval 5">
            <a:extLst>
              <a:ext uri="{FF2B5EF4-FFF2-40B4-BE49-F238E27FC236}">
                <a16:creationId xmlns:a16="http://schemas.microsoft.com/office/drawing/2014/main" id="{EE08F86E-AE3E-46CF-91C0-2F2777B99164}"/>
              </a:ext>
            </a:extLst>
          </p:cNvPr>
          <p:cNvSpPr/>
          <p:nvPr userDrawn="1"/>
        </p:nvSpPr>
        <p:spPr>
          <a:xfrm>
            <a:off x="6178084" y="1786685"/>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7" name="Oval 6">
            <a:extLst>
              <a:ext uri="{FF2B5EF4-FFF2-40B4-BE49-F238E27FC236}">
                <a16:creationId xmlns:a16="http://schemas.microsoft.com/office/drawing/2014/main" id="{BD0D51B3-A496-4E74-9F74-727A55A81C4B}"/>
              </a:ext>
            </a:extLst>
          </p:cNvPr>
          <p:cNvSpPr/>
          <p:nvPr userDrawn="1"/>
        </p:nvSpPr>
        <p:spPr>
          <a:xfrm>
            <a:off x="6178084" y="2744428"/>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8" name="Oval 7">
            <a:extLst>
              <a:ext uri="{FF2B5EF4-FFF2-40B4-BE49-F238E27FC236}">
                <a16:creationId xmlns:a16="http://schemas.microsoft.com/office/drawing/2014/main" id="{09A079A0-A856-4519-8730-8A24240F0859}"/>
              </a:ext>
            </a:extLst>
          </p:cNvPr>
          <p:cNvSpPr/>
          <p:nvPr userDrawn="1"/>
        </p:nvSpPr>
        <p:spPr>
          <a:xfrm>
            <a:off x="6178084" y="3702171"/>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9" name="Oval 8">
            <a:extLst>
              <a:ext uri="{FF2B5EF4-FFF2-40B4-BE49-F238E27FC236}">
                <a16:creationId xmlns:a16="http://schemas.microsoft.com/office/drawing/2014/main" id="{D9554184-7D30-459A-855B-8792FFE690E7}"/>
              </a:ext>
            </a:extLst>
          </p:cNvPr>
          <p:cNvSpPr/>
          <p:nvPr userDrawn="1"/>
        </p:nvSpPr>
        <p:spPr>
          <a:xfrm>
            <a:off x="6178084" y="4659913"/>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0" name="Oval 9">
            <a:extLst>
              <a:ext uri="{FF2B5EF4-FFF2-40B4-BE49-F238E27FC236}">
                <a16:creationId xmlns:a16="http://schemas.microsoft.com/office/drawing/2014/main" id="{DC859F6E-7F1A-41C6-ABB0-060FFB7F5A48}"/>
              </a:ext>
            </a:extLst>
          </p:cNvPr>
          <p:cNvSpPr/>
          <p:nvPr userDrawn="1"/>
        </p:nvSpPr>
        <p:spPr>
          <a:xfrm>
            <a:off x="6178084" y="5617657"/>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 name="Body Copy Holder">
            <a:extLst>
              <a:ext uri="{FF2B5EF4-FFF2-40B4-BE49-F238E27FC236}">
                <a16:creationId xmlns:a16="http://schemas.microsoft.com/office/drawing/2014/main" id="{6AD5A4A6-81C5-46B7-9EF4-AD6B7442A8E1}"/>
              </a:ext>
            </a:extLst>
          </p:cNvPr>
          <p:cNvSpPr>
            <a:spLocks noGrp="1"/>
          </p:cNvSpPr>
          <p:nvPr>
            <p:ph type="body" sz="quarter" idx="15" hasCustomPrompt="1"/>
          </p:nvPr>
        </p:nvSpPr>
        <p:spPr>
          <a:xfrm>
            <a:off x="6940796" y="899529"/>
            <a:ext cx="5251205" cy="367299"/>
          </a:xfrm>
          <a:prstGeom prst="rect">
            <a:avLst/>
          </a:prstGeom>
        </p:spPr>
        <p:txBody>
          <a:bodyPr/>
          <a:lstStyle>
            <a:lvl1pPr marL="0" indent="0">
              <a:buNone/>
              <a:defRPr sz="2000" b="1">
                <a:solidFill>
                  <a:srgbClr val="000000"/>
                </a:solidFill>
              </a:defRPr>
            </a:lvl1pPr>
          </a:lstStyle>
          <a:p>
            <a:pPr lvl="0"/>
            <a:r>
              <a:rPr lang="en-US" dirty="0"/>
              <a:t>Company Overview</a:t>
            </a:r>
            <a:endParaRPr lang="en-ZA" dirty="0"/>
          </a:p>
        </p:txBody>
      </p:sp>
      <p:sp>
        <p:nvSpPr>
          <p:cNvPr id="14" name="Body Copy Holder">
            <a:extLst>
              <a:ext uri="{FF2B5EF4-FFF2-40B4-BE49-F238E27FC236}">
                <a16:creationId xmlns:a16="http://schemas.microsoft.com/office/drawing/2014/main" id="{0ABE3648-C0D5-416C-AC24-30D94F6D1DB1}"/>
              </a:ext>
            </a:extLst>
          </p:cNvPr>
          <p:cNvSpPr>
            <a:spLocks noGrp="1"/>
          </p:cNvSpPr>
          <p:nvPr>
            <p:ph type="body" sz="quarter" idx="16" hasCustomPrompt="1"/>
          </p:nvPr>
        </p:nvSpPr>
        <p:spPr>
          <a:xfrm>
            <a:off x="6940796" y="1857273"/>
            <a:ext cx="5251205" cy="367299"/>
          </a:xfrm>
          <a:prstGeom prst="rect">
            <a:avLst/>
          </a:prstGeom>
        </p:spPr>
        <p:txBody>
          <a:bodyPr/>
          <a:lstStyle>
            <a:lvl1pPr marL="0" indent="0">
              <a:buNone/>
              <a:defRPr sz="2000" b="1">
                <a:solidFill>
                  <a:srgbClr val="000000"/>
                </a:solidFill>
              </a:defRPr>
            </a:lvl1pPr>
          </a:lstStyle>
          <a:p>
            <a:pPr lvl="0"/>
            <a:r>
              <a:rPr lang="en-US" dirty="0"/>
              <a:t>Service Overview</a:t>
            </a:r>
            <a:endParaRPr lang="en-ZA" dirty="0"/>
          </a:p>
        </p:txBody>
      </p:sp>
      <p:sp>
        <p:nvSpPr>
          <p:cNvPr id="15" name="Body Copy Holder">
            <a:extLst>
              <a:ext uri="{FF2B5EF4-FFF2-40B4-BE49-F238E27FC236}">
                <a16:creationId xmlns:a16="http://schemas.microsoft.com/office/drawing/2014/main" id="{21DE8B16-45B4-40B9-B299-D12F11E1781B}"/>
              </a:ext>
            </a:extLst>
          </p:cNvPr>
          <p:cNvSpPr>
            <a:spLocks noGrp="1"/>
          </p:cNvSpPr>
          <p:nvPr>
            <p:ph type="body" sz="quarter" idx="17" hasCustomPrompt="1"/>
          </p:nvPr>
        </p:nvSpPr>
        <p:spPr>
          <a:xfrm>
            <a:off x="6940796" y="2815016"/>
            <a:ext cx="5251205" cy="367299"/>
          </a:xfrm>
          <a:prstGeom prst="rect">
            <a:avLst/>
          </a:prstGeom>
        </p:spPr>
        <p:txBody>
          <a:bodyPr/>
          <a:lstStyle>
            <a:lvl1pPr marL="0" indent="0">
              <a:buNone/>
              <a:defRPr sz="2000" b="1">
                <a:solidFill>
                  <a:srgbClr val="000000"/>
                </a:solidFill>
              </a:defRPr>
            </a:lvl1pPr>
          </a:lstStyle>
          <a:p>
            <a:pPr lvl="0"/>
            <a:r>
              <a:rPr lang="en-US" dirty="0"/>
              <a:t>Strategic Report</a:t>
            </a:r>
            <a:endParaRPr lang="en-ZA" dirty="0"/>
          </a:p>
        </p:txBody>
      </p:sp>
      <p:sp>
        <p:nvSpPr>
          <p:cNvPr id="16" name="Body Copy Holder">
            <a:extLst>
              <a:ext uri="{FF2B5EF4-FFF2-40B4-BE49-F238E27FC236}">
                <a16:creationId xmlns:a16="http://schemas.microsoft.com/office/drawing/2014/main" id="{8C06AD7A-795C-4674-B45E-9E754F890AD1}"/>
              </a:ext>
            </a:extLst>
          </p:cNvPr>
          <p:cNvSpPr>
            <a:spLocks noGrp="1"/>
          </p:cNvSpPr>
          <p:nvPr>
            <p:ph type="body" sz="quarter" idx="18" hasCustomPrompt="1"/>
          </p:nvPr>
        </p:nvSpPr>
        <p:spPr>
          <a:xfrm>
            <a:off x="6940796" y="3772759"/>
            <a:ext cx="5251205" cy="367299"/>
          </a:xfrm>
          <a:prstGeom prst="rect">
            <a:avLst/>
          </a:prstGeom>
        </p:spPr>
        <p:txBody>
          <a:bodyPr/>
          <a:lstStyle>
            <a:lvl1pPr marL="0" indent="0">
              <a:buNone/>
              <a:defRPr sz="2000" b="1">
                <a:solidFill>
                  <a:srgbClr val="000000"/>
                </a:solidFill>
              </a:defRPr>
            </a:lvl1pPr>
          </a:lstStyle>
          <a:p>
            <a:pPr lvl="0"/>
            <a:r>
              <a:rPr lang="en-US" dirty="0"/>
              <a:t>Financial Review</a:t>
            </a:r>
            <a:endParaRPr lang="en-ZA" dirty="0"/>
          </a:p>
        </p:txBody>
      </p:sp>
      <p:sp>
        <p:nvSpPr>
          <p:cNvPr id="17" name="Body Copy Holder">
            <a:extLst>
              <a:ext uri="{FF2B5EF4-FFF2-40B4-BE49-F238E27FC236}">
                <a16:creationId xmlns:a16="http://schemas.microsoft.com/office/drawing/2014/main" id="{DA337E6C-1B3A-4FCA-B5D3-1E97F4259EF2}"/>
              </a:ext>
            </a:extLst>
          </p:cNvPr>
          <p:cNvSpPr>
            <a:spLocks noGrp="1"/>
          </p:cNvSpPr>
          <p:nvPr>
            <p:ph type="body" sz="quarter" idx="19" hasCustomPrompt="1"/>
          </p:nvPr>
        </p:nvSpPr>
        <p:spPr>
          <a:xfrm>
            <a:off x="6940796" y="4730501"/>
            <a:ext cx="5251205" cy="367299"/>
          </a:xfrm>
          <a:prstGeom prst="rect">
            <a:avLst/>
          </a:prstGeom>
        </p:spPr>
        <p:txBody>
          <a:bodyPr/>
          <a:lstStyle>
            <a:lvl1pPr marL="0" indent="0">
              <a:buNone/>
              <a:defRPr sz="2000" b="1">
                <a:solidFill>
                  <a:srgbClr val="000000"/>
                </a:solidFill>
              </a:defRPr>
            </a:lvl1pPr>
          </a:lstStyle>
          <a:p>
            <a:pPr lvl="0"/>
            <a:r>
              <a:rPr lang="en-US" dirty="0"/>
              <a:t>Other Information</a:t>
            </a:r>
            <a:endParaRPr lang="en-ZA" dirty="0"/>
          </a:p>
        </p:txBody>
      </p:sp>
      <p:sp>
        <p:nvSpPr>
          <p:cNvPr id="18" name="Body Copy Holder">
            <a:extLst>
              <a:ext uri="{FF2B5EF4-FFF2-40B4-BE49-F238E27FC236}">
                <a16:creationId xmlns:a16="http://schemas.microsoft.com/office/drawing/2014/main" id="{A8F8F8FF-B0CE-44AD-B43B-548B54F4AB05}"/>
              </a:ext>
            </a:extLst>
          </p:cNvPr>
          <p:cNvSpPr>
            <a:spLocks noGrp="1"/>
          </p:cNvSpPr>
          <p:nvPr>
            <p:ph type="body" sz="quarter" idx="20" hasCustomPrompt="1"/>
          </p:nvPr>
        </p:nvSpPr>
        <p:spPr>
          <a:xfrm>
            <a:off x="6940796" y="5688245"/>
            <a:ext cx="5251205" cy="367299"/>
          </a:xfrm>
          <a:prstGeom prst="rect">
            <a:avLst/>
          </a:prstGeom>
        </p:spPr>
        <p:txBody>
          <a:bodyPr/>
          <a:lstStyle>
            <a:lvl1pPr marL="0" indent="0">
              <a:buNone/>
              <a:defRPr sz="2000" b="1">
                <a:solidFill>
                  <a:schemeClr val="bg1">
                    <a:lumMod val="50000"/>
                  </a:schemeClr>
                </a:solidFill>
              </a:defRPr>
            </a:lvl1pPr>
          </a:lstStyle>
          <a:p>
            <a:pPr lvl="0"/>
            <a:r>
              <a:rPr lang="en-US" dirty="0"/>
              <a:t>Placeholder</a:t>
            </a:r>
            <a:endParaRPr lang="en-ZA" dirty="0"/>
          </a:p>
        </p:txBody>
      </p:sp>
      <p:pic>
        <p:nvPicPr>
          <p:cNvPr id="19" name="Full Logo Name">
            <a:extLst>
              <a:ext uri="{FF2B5EF4-FFF2-40B4-BE49-F238E27FC236}">
                <a16:creationId xmlns:a16="http://schemas.microsoft.com/office/drawing/2014/main" id="{5EFAEA89-5726-40CA-A2BC-6DFB78CA4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pic>
        <p:nvPicPr>
          <p:cNvPr id="20" name="Picture 19">
            <a:extLst>
              <a:ext uri="{FF2B5EF4-FFF2-40B4-BE49-F238E27FC236}">
                <a16:creationId xmlns:a16="http://schemas.microsoft.com/office/drawing/2014/main" id="{526CBC89-6634-4ADA-9A09-3AF14AFACB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sp>
        <p:nvSpPr>
          <p:cNvPr id="22" name="Master Header">
            <a:extLst>
              <a:ext uri="{FF2B5EF4-FFF2-40B4-BE49-F238E27FC236}">
                <a16:creationId xmlns:a16="http://schemas.microsoft.com/office/drawing/2014/main" id="{15A1DC4D-E703-4784-B79D-937C90D41583}"/>
              </a:ext>
            </a:extLst>
          </p:cNvPr>
          <p:cNvSpPr>
            <a:spLocks noGrp="1"/>
          </p:cNvSpPr>
          <p:nvPr>
            <p:ph type="title" hasCustomPrompt="1"/>
          </p:nvPr>
        </p:nvSpPr>
        <p:spPr>
          <a:xfrm>
            <a:off x="1051193" y="2744429"/>
            <a:ext cx="2848299" cy="1426567"/>
          </a:xfrm>
          <a:prstGeom prst="rect">
            <a:avLst/>
          </a:prstGeom>
          <a:noFill/>
          <a:ln>
            <a:noFill/>
          </a:ln>
        </p:spPr>
        <p:txBody>
          <a:bodyPr/>
          <a:lstStyle>
            <a:lvl1pPr>
              <a:defRPr b="1"/>
            </a:lvl1pPr>
          </a:lstStyle>
          <a:p>
            <a:r>
              <a:rPr lang="en-US" dirty="0"/>
              <a:t>Table of</a:t>
            </a:r>
            <a:br>
              <a:rPr lang="en-US" dirty="0"/>
            </a:br>
            <a:r>
              <a:rPr lang="en-US" dirty="0"/>
              <a:t>Contents</a:t>
            </a:r>
            <a:endParaRPr lang="en-ZA" dirty="0"/>
          </a:p>
        </p:txBody>
      </p:sp>
      <p:sp>
        <p:nvSpPr>
          <p:cNvPr id="23" name="Body Copy Holder">
            <a:extLst>
              <a:ext uri="{FF2B5EF4-FFF2-40B4-BE49-F238E27FC236}">
                <a16:creationId xmlns:a16="http://schemas.microsoft.com/office/drawing/2014/main" id="{2311CC35-7550-4E89-8A47-139F743EEDCD}"/>
              </a:ext>
            </a:extLst>
          </p:cNvPr>
          <p:cNvSpPr>
            <a:spLocks noGrp="1"/>
          </p:cNvSpPr>
          <p:nvPr>
            <p:ph type="body" sz="quarter" idx="21" hasCustomPrompt="1"/>
          </p:nvPr>
        </p:nvSpPr>
        <p:spPr>
          <a:xfrm>
            <a:off x="6178084" y="963447"/>
            <a:ext cx="508475" cy="227792"/>
          </a:xfrm>
          <a:prstGeom prst="rect">
            <a:avLst/>
          </a:prstGeom>
        </p:spPr>
        <p:txBody>
          <a:bodyPr/>
          <a:lstStyle>
            <a:lvl1pPr marL="0" indent="0" algn="ctr">
              <a:buNone/>
              <a:defRPr sz="1600" b="1">
                <a:solidFill>
                  <a:schemeClr val="bg1"/>
                </a:solidFill>
              </a:defRPr>
            </a:lvl1pPr>
          </a:lstStyle>
          <a:p>
            <a:pPr lvl="0"/>
            <a:r>
              <a:rPr lang="en-US" dirty="0"/>
              <a:t>01</a:t>
            </a:r>
            <a:endParaRPr lang="en-ZA" dirty="0"/>
          </a:p>
        </p:txBody>
      </p:sp>
      <p:sp>
        <p:nvSpPr>
          <p:cNvPr id="24" name="Body Copy Holder">
            <a:extLst>
              <a:ext uri="{FF2B5EF4-FFF2-40B4-BE49-F238E27FC236}">
                <a16:creationId xmlns:a16="http://schemas.microsoft.com/office/drawing/2014/main" id="{37803B16-56BF-427C-B57F-90D061EF7F37}"/>
              </a:ext>
            </a:extLst>
          </p:cNvPr>
          <p:cNvSpPr>
            <a:spLocks noGrp="1"/>
          </p:cNvSpPr>
          <p:nvPr>
            <p:ph type="body" sz="quarter" idx="22" hasCustomPrompt="1"/>
          </p:nvPr>
        </p:nvSpPr>
        <p:spPr>
          <a:xfrm>
            <a:off x="6178084" y="1927025"/>
            <a:ext cx="508475" cy="227792"/>
          </a:xfrm>
          <a:prstGeom prst="rect">
            <a:avLst/>
          </a:prstGeom>
        </p:spPr>
        <p:txBody>
          <a:bodyPr/>
          <a:lstStyle>
            <a:lvl1pPr marL="0" indent="0" algn="ctr">
              <a:buNone/>
              <a:defRPr sz="1600" b="1">
                <a:solidFill>
                  <a:schemeClr val="bg1"/>
                </a:solidFill>
              </a:defRPr>
            </a:lvl1pPr>
          </a:lstStyle>
          <a:p>
            <a:pPr lvl="0"/>
            <a:r>
              <a:rPr lang="en-US" dirty="0"/>
              <a:t>02</a:t>
            </a:r>
            <a:endParaRPr lang="en-ZA" dirty="0"/>
          </a:p>
        </p:txBody>
      </p:sp>
      <p:sp>
        <p:nvSpPr>
          <p:cNvPr id="25" name="Body Copy Holder">
            <a:extLst>
              <a:ext uri="{FF2B5EF4-FFF2-40B4-BE49-F238E27FC236}">
                <a16:creationId xmlns:a16="http://schemas.microsoft.com/office/drawing/2014/main" id="{65AE11C7-683A-4E85-9601-868A6214F516}"/>
              </a:ext>
            </a:extLst>
          </p:cNvPr>
          <p:cNvSpPr>
            <a:spLocks noGrp="1"/>
          </p:cNvSpPr>
          <p:nvPr>
            <p:ph type="body" sz="quarter" idx="23" hasCustomPrompt="1"/>
          </p:nvPr>
        </p:nvSpPr>
        <p:spPr>
          <a:xfrm>
            <a:off x="6178084" y="2890604"/>
            <a:ext cx="508475" cy="227792"/>
          </a:xfrm>
          <a:prstGeom prst="rect">
            <a:avLst/>
          </a:prstGeom>
        </p:spPr>
        <p:txBody>
          <a:bodyPr/>
          <a:lstStyle>
            <a:lvl1pPr marL="0" indent="0" algn="ctr">
              <a:buNone/>
              <a:defRPr sz="1600" b="1">
                <a:solidFill>
                  <a:schemeClr val="bg1"/>
                </a:solidFill>
              </a:defRPr>
            </a:lvl1pPr>
          </a:lstStyle>
          <a:p>
            <a:pPr lvl="0"/>
            <a:r>
              <a:rPr lang="en-US" dirty="0"/>
              <a:t>03</a:t>
            </a:r>
            <a:endParaRPr lang="en-ZA" dirty="0"/>
          </a:p>
        </p:txBody>
      </p:sp>
      <p:sp>
        <p:nvSpPr>
          <p:cNvPr id="26" name="Body Copy Holder">
            <a:extLst>
              <a:ext uri="{FF2B5EF4-FFF2-40B4-BE49-F238E27FC236}">
                <a16:creationId xmlns:a16="http://schemas.microsoft.com/office/drawing/2014/main" id="{B2CBAE43-2FE3-41FC-BE53-265DC4E47439}"/>
              </a:ext>
            </a:extLst>
          </p:cNvPr>
          <p:cNvSpPr>
            <a:spLocks noGrp="1"/>
          </p:cNvSpPr>
          <p:nvPr>
            <p:ph type="body" sz="quarter" idx="24" hasCustomPrompt="1"/>
          </p:nvPr>
        </p:nvSpPr>
        <p:spPr>
          <a:xfrm>
            <a:off x="6178084" y="3842511"/>
            <a:ext cx="508475" cy="227792"/>
          </a:xfrm>
          <a:prstGeom prst="rect">
            <a:avLst/>
          </a:prstGeom>
        </p:spPr>
        <p:txBody>
          <a:bodyPr/>
          <a:lstStyle>
            <a:lvl1pPr marL="0" indent="0" algn="ctr">
              <a:buNone/>
              <a:defRPr sz="1600" b="1">
                <a:solidFill>
                  <a:schemeClr val="bg1"/>
                </a:solidFill>
              </a:defRPr>
            </a:lvl1pPr>
          </a:lstStyle>
          <a:p>
            <a:pPr lvl="0"/>
            <a:r>
              <a:rPr lang="en-US" dirty="0"/>
              <a:t>04</a:t>
            </a:r>
            <a:endParaRPr lang="en-ZA" dirty="0"/>
          </a:p>
        </p:txBody>
      </p:sp>
      <p:sp>
        <p:nvSpPr>
          <p:cNvPr id="27" name="Body Copy Holder">
            <a:extLst>
              <a:ext uri="{FF2B5EF4-FFF2-40B4-BE49-F238E27FC236}">
                <a16:creationId xmlns:a16="http://schemas.microsoft.com/office/drawing/2014/main" id="{9A619118-757C-4FF4-AC04-8B09AD07D57B}"/>
              </a:ext>
            </a:extLst>
          </p:cNvPr>
          <p:cNvSpPr>
            <a:spLocks noGrp="1"/>
          </p:cNvSpPr>
          <p:nvPr>
            <p:ph type="body" sz="quarter" idx="25" hasCustomPrompt="1"/>
          </p:nvPr>
        </p:nvSpPr>
        <p:spPr>
          <a:xfrm>
            <a:off x="6178084" y="4800255"/>
            <a:ext cx="508475" cy="227792"/>
          </a:xfrm>
          <a:prstGeom prst="rect">
            <a:avLst/>
          </a:prstGeom>
        </p:spPr>
        <p:txBody>
          <a:bodyPr/>
          <a:lstStyle>
            <a:lvl1pPr marL="0" indent="0" algn="ctr">
              <a:buNone/>
              <a:defRPr sz="1600" b="1">
                <a:solidFill>
                  <a:schemeClr val="bg1"/>
                </a:solidFill>
              </a:defRPr>
            </a:lvl1pPr>
          </a:lstStyle>
          <a:p>
            <a:pPr lvl="0"/>
            <a:r>
              <a:rPr lang="en-US" dirty="0"/>
              <a:t>05</a:t>
            </a:r>
            <a:endParaRPr lang="en-ZA" dirty="0"/>
          </a:p>
        </p:txBody>
      </p:sp>
      <p:sp>
        <p:nvSpPr>
          <p:cNvPr id="28" name="Body Copy Holder">
            <a:extLst>
              <a:ext uri="{FF2B5EF4-FFF2-40B4-BE49-F238E27FC236}">
                <a16:creationId xmlns:a16="http://schemas.microsoft.com/office/drawing/2014/main" id="{5218E869-6A33-427C-8370-E92E5F458957}"/>
              </a:ext>
            </a:extLst>
          </p:cNvPr>
          <p:cNvSpPr>
            <a:spLocks noGrp="1"/>
          </p:cNvSpPr>
          <p:nvPr>
            <p:ph type="body" sz="quarter" idx="26" hasCustomPrompt="1"/>
          </p:nvPr>
        </p:nvSpPr>
        <p:spPr>
          <a:xfrm>
            <a:off x="6178084" y="5757997"/>
            <a:ext cx="508475" cy="227792"/>
          </a:xfrm>
          <a:prstGeom prst="rect">
            <a:avLst/>
          </a:prstGeom>
        </p:spPr>
        <p:txBody>
          <a:bodyPr/>
          <a:lstStyle>
            <a:lvl1pPr marL="0" indent="0" algn="ctr">
              <a:buNone/>
              <a:defRPr sz="1600" b="1">
                <a:solidFill>
                  <a:schemeClr val="bg1"/>
                </a:solidFill>
              </a:defRPr>
            </a:lvl1pPr>
          </a:lstStyle>
          <a:p>
            <a:pPr lvl="0"/>
            <a:r>
              <a:rPr lang="en-US" dirty="0"/>
              <a:t>06</a:t>
            </a:r>
            <a:endParaRPr lang="en-ZA" dirty="0"/>
          </a:p>
        </p:txBody>
      </p:sp>
      <p:sp>
        <p:nvSpPr>
          <p:cNvPr id="29" name="Line">
            <a:extLst>
              <a:ext uri="{FF2B5EF4-FFF2-40B4-BE49-F238E27FC236}">
                <a16:creationId xmlns:a16="http://schemas.microsoft.com/office/drawing/2014/main" id="{A497B8C2-3B42-4F53-AEB8-4425ACC08C1C}"/>
              </a:ext>
            </a:extLst>
          </p:cNvPr>
          <p:cNvSpPr/>
          <p:nvPr userDrawn="1"/>
        </p:nvSpPr>
        <p:spPr>
          <a:xfrm>
            <a:off x="685219" y="2671790"/>
            <a:ext cx="111736" cy="1426567"/>
          </a:xfrm>
          <a:prstGeom prst="roundRect">
            <a:avLst>
              <a:gd name="adj" fmla="val 50000"/>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2620955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 5">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CE53F79-9F20-4BC2-9FCF-6A5BB51AE5A0}"/>
              </a:ext>
            </a:extLst>
          </p:cNvPr>
          <p:cNvSpPr>
            <a:spLocks noGrp="1"/>
          </p:cNvSpPr>
          <p:nvPr>
            <p:ph type="tbl" sz="quarter" idx="10"/>
          </p:nvPr>
        </p:nvSpPr>
        <p:spPr>
          <a:xfrm>
            <a:off x="1434584" y="1820864"/>
            <a:ext cx="9322835" cy="4352925"/>
          </a:xfrm>
          <a:prstGeom prst="rect">
            <a:avLst/>
          </a:prstGeom>
        </p:spPr>
        <p:txBody>
          <a:bodyPr/>
          <a:lstStyle/>
          <a:p>
            <a:endParaRPr lang="en-ZA" dirty="0"/>
          </a:p>
        </p:txBody>
      </p:sp>
      <p:pic>
        <p:nvPicPr>
          <p:cNvPr id="7" name="Picture 6">
            <a:extLst>
              <a:ext uri="{FF2B5EF4-FFF2-40B4-BE49-F238E27FC236}">
                <a16:creationId xmlns:a16="http://schemas.microsoft.com/office/drawing/2014/main" id="{3199AB26-4568-486D-A219-CA6E6552BD11}"/>
              </a:ext>
            </a:extLst>
          </p:cNvPr>
          <p:cNvPicPr>
            <a:picLocks noChangeAspect="1"/>
          </p:cNvPicPr>
          <p:nvPr userDrawn="1"/>
        </p:nvPicPr>
        <p:blipFill rotWithShape="1">
          <a:blip r:embed="rId2"/>
          <a:srcRect t="56415" b="35321"/>
          <a:stretch/>
        </p:blipFill>
        <p:spPr>
          <a:xfrm>
            <a:off x="0" y="6610349"/>
            <a:ext cx="12192000" cy="247651"/>
          </a:xfrm>
          <a:prstGeom prst="rect">
            <a:avLst/>
          </a:prstGeom>
        </p:spPr>
      </p:pic>
      <p:pic>
        <p:nvPicPr>
          <p:cNvPr id="8" name="Picture 7">
            <a:extLst>
              <a:ext uri="{FF2B5EF4-FFF2-40B4-BE49-F238E27FC236}">
                <a16:creationId xmlns:a16="http://schemas.microsoft.com/office/drawing/2014/main" id="{01F514E3-49FC-4D40-9D22-46784B19EE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grpSp>
        <p:nvGrpSpPr>
          <p:cNvPr id="9" name="Logo">
            <a:extLst>
              <a:ext uri="{FF2B5EF4-FFF2-40B4-BE49-F238E27FC236}">
                <a16:creationId xmlns:a16="http://schemas.microsoft.com/office/drawing/2014/main" id="{805F5DE1-22D8-414A-83C5-357231F7766E}"/>
              </a:ext>
            </a:extLst>
          </p:cNvPr>
          <p:cNvGrpSpPr/>
          <p:nvPr userDrawn="1"/>
        </p:nvGrpSpPr>
        <p:grpSpPr>
          <a:xfrm>
            <a:off x="2" y="1"/>
            <a:ext cx="1087991" cy="964735"/>
            <a:chOff x="1" y="0"/>
            <a:chExt cx="1087990" cy="964734"/>
          </a:xfrm>
        </p:grpSpPr>
        <p:sp>
          <p:nvSpPr>
            <p:cNvPr id="10" name="Logo Holder">
              <a:extLst>
                <a:ext uri="{FF2B5EF4-FFF2-40B4-BE49-F238E27FC236}">
                  <a16:creationId xmlns:a16="http://schemas.microsoft.com/office/drawing/2014/main" id="{556B7C5F-6009-47FC-8A87-743D0E4B80DB}"/>
                </a:ext>
              </a:extLst>
            </p:cNvPr>
            <p:cNvSpPr/>
            <p:nvPr userDrawn="1"/>
          </p:nvSpPr>
          <p:spPr>
            <a:xfrm rot="10800000" flipH="1">
              <a:off x="1" y="0"/>
              <a:ext cx="1087990" cy="964734"/>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1" name="SETA Logo">
              <a:extLst>
                <a:ext uri="{FF2B5EF4-FFF2-40B4-BE49-F238E27FC236}">
                  <a16:creationId xmlns:a16="http://schemas.microsoft.com/office/drawing/2014/main" id="{361775CF-D6F6-4CF5-AD6E-06246C4F3F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824" y="96000"/>
              <a:ext cx="662342" cy="772733"/>
            </a:xfrm>
            <a:prstGeom prst="rect">
              <a:avLst/>
            </a:prstGeom>
          </p:spPr>
        </p:pic>
      </p:grpSp>
      <p:sp>
        <p:nvSpPr>
          <p:cNvPr id="12" name="Master Header">
            <a:extLst>
              <a:ext uri="{FF2B5EF4-FFF2-40B4-BE49-F238E27FC236}">
                <a16:creationId xmlns:a16="http://schemas.microsoft.com/office/drawing/2014/main" id="{504485A4-22BE-4F73-ADE9-A574E9FFEE58}"/>
              </a:ext>
            </a:extLst>
          </p:cNvPr>
          <p:cNvSpPr>
            <a:spLocks noGrp="1"/>
          </p:cNvSpPr>
          <p:nvPr>
            <p:ph type="title" hasCustomPrompt="1"/>
          </p:nvPr>
        </p:nvSpPr>
        <p:spPr>
          <a:xfrm>
            <a:off x="1434584" y="1148041"/>
            <a:ext cx="9322835" cy="575403"/>
          </a:xfrm>
          <a:prstGeom prst="rect">
            <a:avLst/>
          </a:prstGeom>
        </p:spPr>
        <p:txBody>
          <a:bodyPr/>
          <a:lstStyle>
            <a:lvl1pPr algn="ctr">
              <a:defRPr b="1"/>
            </a:lvl1pPr>
          </a:lstStyle>
          <a:p>
            <a:r>
              <a:rPr lang="en-US" dirty="0"/>
              <a:t>Master Title</a:t>
            </a:r>
            <a:endParaRPr lang="en-ZA" dirty="0"/>
          </a:p>
        </p:txBody>
      </p:sp>
    </p:spTree>
    <p:extLst>
      <p:ext uri="{BB962C8B-B14F-4D97-AF65-F5344CB8AC3E}">
        <p14:creationId xmlns:p14="http://schemas.microsoft.com/office/powerpoint/2010/main" val="6310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54ABA12-6FAA-400A-A342-69B3FACD8265}"/>
              </a:ext>
            </a:extLst>
          </p:cNvPr>
          <p:cNvSpPr>
            <a:spLocks noGrp="1"/>
          </p:cNvSpPr>
          <p:nvPr>
            <p:ph type="pic" sz="quarter" idx="10"/>
          </p:nvPr>
        </p:nvSpPr>
        <p:spPr>
          <a:xfrm>
            <a:off x="-1" y="0"/>
            <a:ext cx="12192000" cy="5920509"/>
          </a:xfrm>
          <a:custGeom>
            <a:avLst/>
            <a:gdLst>
              <a:gd name="connsiteX0" fmla="*/ 0 w 12192000"/>
              <a:gd name="connsiteY0" fmla="*/ 0 h 5111496"/>
              <a:gd name="connsiteX1" fmla="*/ 12192000 w 12192000"/>
              <a:gd name="connsiteY1" fmla="*/ 0 h 5111496"/>
              <a:gd name="connsiteX2" fmla="*/ 12192000 w 12192000"/>
              <a:gd name="connsiteY2" fmla="*/ 5111496 h 5111496"/>
              <a:gd name="connsiteX3" fmla="*/ 0 w 12192000"/>
              <a:gd name="connsiteY3" fmla="*/ 5111496 h 5111496"/>
            </a:gdLst>
            <a:ahLst/>
            <a:cxnLst>
              <a:cxn ang="0">
                <a:pos x="connsiteX0" y="connsiteY0"/>
              </a:cxn>
              <a:cxn ang="0">
                <a:pos x="connsiteX1" y="connsiteY1"/>
              </a:cxn>
              <a:cxn ang="0">
                <a:pos x="connsiteX2" y="connsiteY2"/>
              </a:cxn>
              <a:cxn ang="0">
                <a:pos x="connsiteX3" y="connsiteY3"/>
              </a:cxn>
            </a:cxnLst>
            <a:rect l="l" t="t" r="r" b="b"/>
            <a:pathLst>
              <a:path w="12192000" h="5111496">
                <a:moveTo>
                  <a:pt x="0" y="0"/>
                </a:moveTo>
                <a:lnTo>
                  <a:pt x="12192000" y="0"/>
                </a:lnTo>
                <a:lnTo>
                  <a:pt x="12192000" y="5111496"/>
                </a:lnTo>
                <a:lnTo>
                  <a:pt x="0" y="5111496"/>
                </a:lnTo>
                <a:close/>
              </a:path>
            </a:pathLst>
          </a:custGeom>
          <a:solidFill>
            <a:schemeClr val="accent2">
              <a:lumMod val="20000"/>
              <a:lumOff val="80000"/>
            </a:schemeClr>
          </a:solidFill>
        </p:spPr>
        <p:txBody>
          <a:bodyPr wrap="square">
            <a:noAutofit/>
          </a:bodyPr>
          <a:lstStyle>
            <a:lvl1pPr>
              <a:defRPr sz="1400"/>
            </a:lvl1pPr>
          </a:lstStyle>
          <a:p>
            <a:endParaRPr lang="en-US" dirty="0"/>
          </a:p>
        </p:txBody>
      </p:sp>
      <p:sp>
        <p:nvSpPr>
          <p:cNvPr id="11" name="Colour Shader">
            <a:extLst>
              <a:ext uri="{FF2B5EF4-FFF2-40B4-BE49-F238E27FC236}">
                <a16:creationId xmlns:a16="http://schemas.microsoft.com/office/drawing/2014/main" id="{1C3EF127-44CB-4A09-984B-08B5A6A4240B}"/>
              </a:ext>
            </a:extLst>
          </p:cNvPr>
          <p:cNvSpPr/>
          <p:nvPr userDrawn="1"/>
        </p:nvSpPr>
        <p:spPr>
          <a:xfrm>
            <a:off x="0" y="1"/>
            <a:ext cx="12192000" cy="5901460"/>
          </a:xfrm>
          <a:prstGeom prst="rect">
            <a:avLst/>
          </a:prstGeom>
          <a:solidFill>
            <a:schemeClr val="tx1">
              <a:lumMod val="95000"/>
              <a:lumOff val="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1030" y="213267"/>
            <a:ext cx="3097383" cy="175840"/>
          </a:xfrm>
          <a:prstGeom prst="rect">
            <a:avLst/>
          </a:prstGeom>
        </p:spPr>
      </p:pic>
      <p:pic>
        <p:nvPicPr>
          <p:cNvPr id="6" name="Picture 5">
            <a:extLst>
              <a:ext uri="{FF2B5EF4-FFF2-40B4-BE49-F238E27FC236}">
                <a16:creationId xmlns:a16="http://schemas.microsoft.com/office/drawing/2014/main" id="{F79A4307-A1AF-4418-BD41-554AC2AFA0B5}"/>
              </a:ext>
            </a:extLst>
          </p:cNvPr>
          <p:cNvPicPr>
            <a:picLocks noChangeAspect="1"/>
          </p:cNvPicPr>
          <p:nvPr userDrawn="1"/>
        </p:nvPicPr>
        <p:blipFill rotWithShape="1">
          <a:blip r:embed="rId3"/>
          <a:srcRect t="31490" b="37228"/>
          <a:stretch/>
        </p:blipFill>
        <p:spPr>
          <a:xfrm>
            <a:off x="0" y="5920509"/>
            <a:ext cx="12192000" cy="937491"/>
          </a:xfrm>
          <a:prstGeom prst="rect">
            <a:avLst/>
          </a:prstGeom>
        </p:spPr>
      </p:pic>
      <p:pic>
        <p:nvPicPr>
          <p:cNvPr id="9" name="Picture 8">
            <a:extLst>
              <a:ext uri="{FF2B5EF4-FFF2-40B4-BE49-F238E27FC236}">
                <a16:creationId xmlns:a16="http://schemas.microsoft.com/office/drawing/2014/main" id="{B672FF9C-CEA4-4073-A0F0-77BC5520D25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51174"/>
            <a:ext cx="646564" cy="230071"/>
          </a:xfrm>
          <a:prstGeom prst="rect">
            <a:avLst/>
          </a:prstGeom>
        </p:spPr>
      </p:pic>
      <p:sp>
        <p:nvSpPr>
          <p:cNvPr id="12" name="TextBox 11">
            <a:extLst>
              <a:ext uri="{FF2B5EF4-FFF2-40B4-BE49-F238E27FC236}">
                <a16:creationId xmlns:a16="http://schemas.microsoft.com/office/drawing/2014/main" id="{FD264CBE-430F-4CC3-A51C-A5528DA5C72C}"/>
              </a:ext>
            </a:extLst>
          </p:cNvPr>
          <p:cNvSpPr txBox="1"/>
          <p:nvPr userDrawn="1"/>
        </p:nvSpPr>
        <p:spPr>
          <a:xfrm>
            <a:off x="543997" y="6158423"/>
            <a:ext cx="2990335" cy="461665"/>
          </a:xfrm>
          <a:prstGeom prst="rect">
            <a:avLst/>
          </a:prstGeom>
          <a:noFill/>
        </p:spPr>
        <p:txBody>
          <a:bodyPr wrap="square" rtlCol="0">
            <a:spAutoFit/>
          </a:bodyPr>
          <a:lstStyle/>
          <a:p>
            <a:r>
              <a:rPr lang="en-US" sz="2400" b="1" dirty="0">
                <a:solidFill>
                  <a:schemeClr val="bg1"/>
                </a:solidFill>
              </a:rPr>
              <a:t>Develop and Grow</a:t>
            </a:r>
            <a:endParaRPr lang="en-ZA" sz="2400" b="1" dirty="0">
              <a:solidFill>
                <a:schemeClr val="bg1"/>
              </a:solidFill>
            </a:endParaRPr>
          </a:p>
        </p:txBody>
      </p:sp>
    </p:spTree>
    <p:extLst>
      <p:ext uri="{BB962C8B-B14F-4D97-AF65-F5344CB8AC3E}">
        <p14:creationId xmlns:p14="http://schemas.microsoft.com/office/powerpoint/2010/main" val="673071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95653-3E76-4E38-90BB-22646967B9B7}"/>
              </a:ext>
            </a:extLst>
          </p:cNvPr>
          <p:cNvSpPr>
            <a:spLocks noGrp="1"/>
          </p:cNvSpPr>
          <p:nvPr>
            <p:ph type="dt" sz="half" idx="10"/>
          </p:nvPr>
        </p:nvSpPr>
        <p:spPr/>
        <p:txBody>
          <a:bodyPr/>
          <a:lstStyle/>
          <a:p>
            <a:fld id="{01A77412-B30E-4EDB-937B-BC7570384D38}" type="datetimeFigureOut">
              <a:rPr lang="en-US" smtClean="0"/>
              <a:t>12/9/2025</a:t>
            </a:fld>
            <a:endParaRPr lang="en-US"/>
          </a:p>
        </p:txBody>
      </p:sp>
      <p:sp>
        <p:nvSpPr>
          <p:cNvPr id="3" name="Footer Placeholder 2">
            <a:extLst>
              <a:ext uri="{FF2B5EF4-FFF2-40B4-BE49-F238E27FC236}">
                <a16:creationId xmlns:a16="http://schemas.microsoft.com/office/drawing/2014/main" id="{3EB1C1D3-44D0-49B6-B3B2-04D3912D1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277814-98BF-4B86-BFDB-43054733B0BE}"/>
              </a:ext>
            </a:extLst>
          </p:cNvPr>
          <p:cNvSpPr>
            <a:spLocks noGrp="1"/>
          </p:cNvSpPr>
          <p:nvPr>
            <p:ph type="sldNum" sz="quarter" idx="12"/>
          </p:nvPr>
        </p:nvSpPr>
        <p:spPr/>
        <p:txBody>
          <a:bodyPr/>
          <a:lstStyle/>
          <a:p>
            <a:fld id="{087B8206-4D2D-4B48-8197-13076EFFB60D}" type="slidenum">
              <a:rPr lang="en-US" smtClean="0"/>
              <a:t>‹#›</a:t>
            </a:fld>
            <a:endParaRPr lang="en-US"/>
          </a:p>
        </p:txBody>
      </p:sp>
    </p:spTree>
    <p:extLst>
      <p:ext uri="{BB962C8B-B14F-4D97-AF65-F5344CB8AC3E}">
        <p14:creationId xmlns:p14="http://schemas.microsoft.com/office/powerpoint/2010/main" val="3516124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descr="Flags outside of a building&#10;&#10;AI-generated content may be incorrect.">
            <a:extLst>
              <a:ext uri="{FF2B5EF4-FFF2-40B4-BE49-F238E27FC236}">
                <a16:creationId xmlns:a16="http://schemas.microsoft.com/office/drawing/2014/main" id="{00FEF772-10A0-5B55-D13E-CEB967EF7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C54F7A-8D40-42B1-B97A-F2DDDC2C8225}"/>
              </a:ext>
            </a:extLst>
          </p:cNvPr>
          <p:cNvSpPr>
            <a:spLocks noGrp="1"/>
          </p:cNvSpPr>
          <p:nvPr>
            <p:ph type="ctrTitle" hasCustomPrompt="1"/>
          </p:nvPr>
        </p:nvSpPr>
        <p:spPr>
          <a:xfrm>
            <a:off x="638819" y="4873840"/>
            <a:ext cx="6089428" cy="1224643"/>
          </a:xfrm>
        </p:spPr>
        <p:txBody>
          <a:bodyPr anchor="b">
            <a:noAutofit/>
          </a:bodyPr>
          <a:lstStyle>
            <a:lvl1pPr algn="l">
              <a:defRPr sz="32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SLIDE DECK TITLE</a:t>
            </a:r>
          </a:p>
        </p:txBody>
      </p:sp>
      <p:sp>
        <p:nvSpPr>
          <p:cNvPr id="3" name="Subtitle 2">
            <a:extLst>
              <a:ext uri="{FF2B5EF4-FFF2-40B4-BE49-F238E27FC236}">
                <a16:creationId xmlns:a16="http://schemas.microsoft.com/office/drawing/2014/main" id="{07EFBEF3-6171-46C0-A4FF-F0B5C31D9C51}"/>
              </a:ext>
            </a:extLst>
          </p:cNvPr>
          <p:cNvSpPr>
            <a:spLocks noGrp="1"/>
          </p:cNvSpPr>
          <p:nvPr>
            <p:ph type="subTitle" idx="1" hasCustomPrompt="1"/>
          </p:nvPr>
        </p:nvSpPr>
        <p:spPr>
          <a:xfrm>
            <a:off x="638821" y="6201314"/>
            <a:ext cx="6089428" cy="354887"/>
          </a:xfrm>
        </p:spPr>
        <p:txBody>
          <a:bodyPr>
            <a:normAutofit/>
          </a:bodyPr>
          <a:lstStyle>
            <a:lvl1pPr marL="0" indent="0" algn="l">
              <a:buNone/>
              <a:defRPr sz="2000" i="0">
                <a:solidFill>
                  <a:srgbClr val="C2D62E"/>
                </a:solidFill>
                <a:latin typeface="Lato" panose="020F0502020204030203" pitchFamily="34" charset="0"/>
                <a:ea typeface="Lato" panose="020F0502020204030203" pitchFamily="34" charset="0"/>
                <a:cs typeface="Lato" panose="020F050202020403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Event and date</a:t>
            </a:r>
          </a:p>
        </p:txBody>
      </p:sp>
      <p:pic>
        <p:nvPicPr>
          <p:cNvPr id="6" name="Picture 5" descr="A logo with white dots and a black background&#10;&#10;Description automatically generated">
            <a:extLst>
              <a:ext uri="{FF2B5EF4-FFF2-40B4-BE49-F238E27FC236}">
                <a16:creationId xmlns:a16="http://schemas.microsoft.com/office/drawing/2014/main" id="{7B637605-61B7-AF08-F5F4-3457CA359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192" y="5422317"/>
            <a:ext cx="1845995" cy="960729"/>
          </a:xfrm>
          <a:prstGeom prst="rect">
            <a:avLst/>
          </a:prstGeom>
        </p:spPr>
      </p:pic>
    </p:spTree>
    <p:extLst>
      <p:ext uri="{BB962C8B-B14F-4D97-AF65-F5344CB8AC3E}">
        <p14:creationId xmlns:p14="http://schemas.microsoft.com/office/powerpoint/2010/main" val="4085750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19AF-BED2-4A3C-A9DC-BD44D191E26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C4812DA-BC93-490A-ACE2-F6973E9C4140}"/>
              </a:ext>
            </a:extLst>
          </p:cNvPr>
          <p:cNvSpPr>
            <a:spLocks noGrp="1"/>
          </p:cNvSpPr>
          <p:nvPr>
            <p:ph type="sldNum" sz="quarter" idx="12"/>
          </p:nvPr>
        </p:nvSpPr>
        <p:spPr/>
        <p:txBody>
          <a:bodyPr/>
          <a:lstStyle/>
          <a:p>
            <a:fld id="{45A022D4-E209-4AB7-A16F-072BFBAC050B}" type="slidenum">
              <a:rPr lang="en-US" smtClean="0"/>
              <a:t>‹#›</a:t>
            </a:fld>
            <a:endParaRPr lang="en-US" dirty="0"/>
          </a:p>
        </p:txBody>
      </p:sp>
    </p:spTree>
    <p:extLst>
      <p:ext uri="{BB962C8B-B14F-4D97-AF65-F5344CB8AC3E}">
        <p14:creationId xmlns:p14="http://schemas.microsoft.com/office/powerpoint/2010/main" val="570173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4C2985-4E75-83B7-822B-F915F530BB4F}"/>
              </a:ext>
            </a:extLst>
          </p:cNvPr>
          <p:cNvSpPr/>
          <p:nvPr userDrawn="1"/>
        </p:nvSpPr>
        <p:spPr>
          <a:xfrm>
            <a:off x="0" y="151619"/>
            <a:ext cx="12192000" cy="59323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0" name="Title 1"/>
          <p:cNvSpPr>
            <a:spLocks noGrp="1"/>
          </p:cNvSpPr>
          <p:nvPr>
            <p:ph type="title"/>
          </p:nvPr>
        </p:nvSpPr>
        <p:spPr>
          <a:xfrm>
            <a:off x="548642" y="290849"/>
            <a:ext cx="10438551" cy="481681"/>
          </a:xfrm>
          <a:prstGeom prst="rect">
            <a:avLst/>
          </a:prstGeom>
        </p:spPr>
        <p:txBody>
          <a:bodyPr/>
          <a:lstStyle>
            <a:lvl1pPr marL="0" algn="l" defTabSz="914377"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4" name="Oval 3">
            <a:extLst>
              <a:ext uri="{FF2B5EF4-FFF2-40B4-BE49-F238E27FC236}">
                <a16:creationId xmlns:a16="http://schemas.microsoft.com/office/drawing/2014/main" id="{A737B0EA-A13A-CE5B-163F-AB31332D7AA0}"/>
              </a:ext>
            </a:extLst>
          </p:cNvPr>
          <p:cNvSpPr/>
          <p:nvPr userDrawn="1"/>
        </p:nvSpPr>
        <p:spPr>
          <a:xfrm>
            <a:off x="11098300" y="35862"/>
            <a:ext cx="824753" cy="824753"/>
          </a:xfrm>
          <a:prstGeom prst="ellipse">
            <a:avLst/>
          </a:prstGeom>
          <a:solidFill>
            <a:srgbClr val="00A88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 name="TextBox 1"/>
          <p:cNvSpPr txBox="1"/>
          <p:nvPr userDrawn="1"/>
        </p:nvSpPr>
        <p:spPr>
          <a:xfrm>
            <a:off x="11209405" y="278962"/>
            <a:ext cx="602539" cy="338554"/>
          </a:xfrm>
          <a:prstGeom prst="rect">
            <a:avLst/>
          </a:prstGeom>
          <a:noFill/>
        </p:spPr>
        <p:txBody>
          <a:bodyPr wrap="square" rtlCol="0">
            <a:spAutoFit/>
          </a:bodyPr>
          <a:lstStyle/>
          <a:p>
            <a:pPr algn="ctr"/>
            <a:fld id="{E6D6A0C0-CE57-0C49-8BA9-382050109D93}" type="slidenum">
              <a:rPr lang="en-US" sz="1600" b="1" smtClean="0">
                <a:solidFill>
                  <a:schemeClr val="bg1"/>
                </a:solidFill>
                <a:latin typeface="Century Gothic" charset="0"/>
                <a:ea typeface="Century Gothic" charset="0"/>
                <a:cs typeface="Century Gothic" charset="0"/>
              </a:rPr>
              <a:pPr algn="ctr"/>
              <a:t>‹#›</a:t>
            </a:fld>
            <a:endParaRPr lang="en-US" sz="1600" b="1" dirty="0">
              <a:solidFill>
                <a:schemeClr val="bg1"/>
              </a:solidFill>
              <a:latin typeface="Century Gothic" charset="0"/>
              <a:ea typeface="Century Gothic" charset="0"/>
              <a:cs typeface="Century Gothic" charset="0"/>
            </a:endParaRPr>
          </a:p>
        </p:txBody>
      </p:sp>
      <p:pic>
        <p:nvPicPr>
          <p:cNvPr id="5" name="Picture 7">
            <a:extLst>
              <a:ext uri="{FF2B5EF4-FFF2-40B4-BE49-F238E27FC236}">
                <a16:creationId xmlns:a16="http://schemas.microsoft.com/office/drawing/2014/main" id="{58F7D7D6-B9EE-FDF6-7FAF-C0F645B471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59655" y="6394562"/>
            <a:ext cx="363397" cy="251860"/>
          </a:xfrm>
          <a:prstGeom prst="rect">
            <a:avLst/>
          </a:prstGeom>
        </p:spPr>
      </p:pic>
    </p:spTree>
    <p:extLst>
      <p:ext uri="{BB962C8B-B14F-4D97-AF65-F5344CB8AC3E}">
        <p14:creationId xmlns:p14="http://schemas.microsoft.com/office/powerpoint/2010/main" val="577450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5" name="Picture 4" descr="A person standing in a factory&#10;&#10;Description automatically generated">
            <a:extLst>
              <a:ext uri="{FF2B5EF4-FFF2-40B4-BE49-F238E27FC236}">
                <a16:creationId xmlns:a16="http://schemas.microsoft.com/office/drawing/2014/main" id="{C7B4EBC6-9471-A70D-FAFC-F42800525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3A4A03A-C876-1723-6C36-F167F2673F35}"/>
              </a:ext>
            </a:extLst>
          </p:cNvPr>
          <p:cNvSpPr txBox="1">
            <a:spLocks/>
          </p:cNvSpPr>
          <p:nvPr/>
        </p:nvSpPr>
        <p:spPr>
          <a:xfrm>
            <a:off x="433135" y="1948519"/>
            <a:ext cx="10102576" cy="905435"/>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2400" b="1" kern="1200" dirty="0">
                <a:solidFill>
                  <a:schemeClr val="bg1"/>
                </a:solidFill>
                <a:latin typeface="Century Gothic" charset="0"/>
                <a:ea typeface="+mj-ea"/>
                <a:cs typeface="+mj-cs"/>
              </a:defRPr>
            </a:lvl1pPr>
          </a:lstStyle>
          <a:p>
            <a:r>
              <a:rPr lang="en-US" sz="2400" dirty="0">
                <a:latin typeface="Lato" panose="020F0502020204030203" pitchFamily="34" charset="0"/>
                <a:ea typeface="Lato" panose="020F0502020204030203" pitchFamily="34" charset="0"/>
                <a:cs typeface="Lato" panose="020F0502020204030203" pitchFamily="34" charset="0"/>
              </a:rPr>
              <a:t>Stay in touch with the AGSA</a:t>
            </a:r>
          </a:p>
        </p:txBody>
      </p:sp>
      <p:sp>
        <p:nvSpPr>
          <p:cNvPr id="9" name="Title 4">
            <a:extLst>
              <a:ext uri="{FF2B5EF4-FFF2-40B4-BE49-F238E27FC236}">
                <a16:creationId xmlns:a16="http://schemas.microsoft.com/office/drawing/2014/main" id="{78801446-4AC6-CC04-089D-1AC3AC05D445}"/>
              </a:ext>
            </a:extLst>
          </p:cNvPr>
          <p:cNvSpPr txBox="1">
            <a:spLocks/>
          </p:cNvSpPr>
          <p:nvPr/>
        </p:nvSpPr>
        <p:spPr>
          <a:xfrm>
            <a:off x="6525089" y="2102473"/>
            <a:ext cx="5578383" cy="11485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003E7E"/>
                </a:solidFill>
                <a:latin typeface="Century Gothic" panose="020B0502020202020204" pitchFamily="34" charset="0"/>
                <a:ea typeface="+mj-ea"/>
                <a:cs typeface="+mj-cs"/>
              </a:defRPr>
            </a:lvl1pPr>
          </a:lstStyle>
          <a:p>
            <a:pPr algn="l"/>
            <a:r>
              <a:rPr lang="en-US" sz="6600" dirty="0">
                <a:solidFill>
                  <a:schemeClr val="bg1"/>
                </a:solidFill>
              </a:rPr>
              <a:t>THANK YOU</a:t>
            </a:r>
          </a:p>
        </p:txBody>
      </p:sp>
      <p:grpSp>
        <p:nvGrpSpPr>
          <p:cNvPr id="29" name="Group 28">
            <a:extLst>
              <a:ext uri="{FF2B5EF4-FFF2-40B4-BE49-F238E27FC236}">
                <a16:creationId xmlns:a16="http://schemas.microsoft.com/office/drawing/2014/main" id="{FD0B7E63-67CA-4A19-D4B5-1B35333D7718}"/>
              </a:ext>
            </a:extLst>
          </p:cNvPr>
          <p:cNvGrpSpPr/>
          <p:nvPr userDrawn="1"/>
        </p:nvGrpSpPr>
        <p:grpSpPr>
          <a:xfrm>
            <a:off x="477525" y="2871270"/>
            <a:ext cx="3678227" cy="1670823"/>
            <a:chOff x="500049" y="2617093"/>
            <a:chExt cx="3255206" cy="1478667"/>
          </a:xfrm>
        </p:grpSpPr>
        <p:pic>
          <p:nvPicPr>
            <p:cNvPr id="25" name="Picture 24">
              <a:extLst>
                <a:ext uri="{FF2B5EF4-FFF2-40B4-BE49-F238E27FC236}">
                  <a16:creationId xmlns:a16="http://schemas.microsoft.com/office/drawing/2014/main" id="{3ED30031-4199-36C4-A401-E336A60B4C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2515"/>
            <a:stretch/>
          </p:blipFill>
          <p:spPr>
            <a:xfrm>
              <a:off x="535561" y="2617093"/>
              <a:ext cx="3219694" cy="423673"/>
            </a:xfrm>
            <a:prstGeom prst="rect">
              <a:avLst/>
            </a:prstGeom>
          </p:spPr>
        </p:pic>
        <p:pic>
          <p:nvPicPr>
            <p:cNvPr id="27" name="Picture 26">
              <a:extLst>
                <a:ext uri="{FF2B5EF4-FFF2-40B4-BE49-F238E27FC236}">
                  <a16:creationId xmlns:a16="http://schemas.microsoft.com/office/drawing/2014/main" id="{F24EFDAD-BC0A-B3E2-BDEE-6177D36166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056" t="-4184" r="20230" b="-4032"/>
            <a:stretch/>
          </p:blipFill>
          <p:spPr>
            <a:xfrm>
              <a:off x="500049" y="3637278"/>
              <a:ext cx="490792" cy="458482"/>
            </a:xfrm>
            <a:prstGeom prst="rect">
              <a:avLst/>
            </a:prstGeom>
          </p:spPr>
        </p:pic>
      </p:grpSp>
      <p:sp>
        <p:nvSpPr>
          <p:cNvPr id="12" name="TextBox 11">
            <a:extLst>
              <a:ext uri="{FF2B5EF4-FFF2-40B4-BE49-F238E27FC236}">
                <a16:creationId xmlns:a16="http://schemas.microsoft.com/office/drawing/2014/main" id="{1E983EF6-DE05-6914-B989-3C1386CC1E94}"/>
              </a:ext>
            </a:extLst>
          </p:cNvPr>
          <p:cNvSpPr txBox="1"/>
          <p:nvPr userDrawn="1"/>
        </p:nvSpPr>
        <p:spPr>
          <a:xfrm>
            <a:off x="517651" y="3527984"/>
            <a:ext cx="6098959" cy="338554"/>
          </a:xfrm>
          <a:prstGeom prst="rect">
            <a:avLst/>
          </a:prstGeom>
          <a:noFill/>
        </p:spPr>
        <p:txBody>
          <a:bodyPr wrap="square">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Auditor-General South Africa</a:t>
            </a:r>
          </a:p>
        </p:txBody>
      </p:sp>
      <p:sp>
        <p:nvSpPr>
          <p:cNvPr id="13" name="TextBox 12">
            <a:extLst>
              <a:ext uri="{FF2B5EF4-FFF2-40B4-BE49-F238E27FC236}">
                <a16:creationId xmlns:a16="http://schemas.microsoft.com/office/drawing/2014/main" id="{24D8E822-8E64-8741-48C7-2BF96264E5DC}"/>
              </a:ext>
            </a:extLst>
          </p:cNvPr>
          <p:cNvSpPr txBox="1"/>
          <p:nvPr userDrawn="1"/>
        </p:nvSpPr>
        <p:spPr>
          <a:xfrm>
            <a:off x="1106272" y="4081338"/>
            <a:ext cx="1690195" cy="338554"/>
          </a:xfrm>
          <a:prstGeom prst="rect">
            <a:avLst/>
          </a:prstGeom>
          <a:noFill/>
        </p:spPr>
        <p:txBody>
          <a:bodyPr wrap="square">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www.agsa.co.za</a:t>
            </a:r>
          </a:p>
        </p:txBody>
      </p:sp>
      <p:pic>
        <p:nvPicPr>
          <p:cNvPr id="6" name="Picture 5" descr="A logo with white dots and a black background&#10;&#10;Description automatically generated">
            <a:extLst>
              <a:ext uri="{FF2B5EF4-FFF2-40B4-BE49-F238E27FC236}">
                <a16:creationId xmlns:a16="http://schemas.microsoft.com/office/drawing/2014/main" id="{33D51E6A-DC99-5CEB-83A9-07F9F2C7FF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192" y="5422317"/>
            <a:ext cx="1845995" cy="960729"/>
          </a:xfrm>
          <a:prstGeom prst="rect">
            <a:avLst/>
          </a:prstGeom>
        </p:spPr>
      </p:pic>
      <p:pic>
        <p:nvPicPr>
          <p:cNvPr id="8" name="Picture 7" descr="A red and white sign with white text&#10;&#10;Description automatically generated">
            <a:extLst>
              <a:ext uri="{FF2B5EF4-FFF2-40B4-BE49-F238E27FC236}">
                <a16:creationId xmlns:a16="http://schemas.microsoft.com/office/drawing/2014/main" id="{26BE3B68-2ED5-9C7B-B46E-F58201E794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652" y="5531965"/>
            <a:ext cx="1838099" cy="851080"/>
          </a:xfrm>
          <a:prstGeom prst="rect">
            <a:avLst/>
          </a:prstGeom>
        </p:spPr>
      </p:pic>
    </p:spTree>
    <p:extLst>
      <p:ext uri="{BB962C8B-B14F-4D97-AF65-F5344CB8AC3E}">
        <p14:creationId xmlns:p14="http://schemas.microsoft.com/office/powerpoint/2010/main" val="2099720783"/>
      </p:ext>
    </p:extLst>
  </p:cSld>
  <p:clrMapOvr>
    <a:masterClrMapping/>
  </p:clrMapOvr>
  <p:extLst>
    <p:ext uri="{DCECCB84-F9BA-43D5-87BE-67443E8EF086}">
      <p15:sldGuideLst xmlns:p15="http://schemas.microsoft.com/office/powerpoint/2012/main">
        <p15:guide id="1" orient="horz" pos="96">
          <p15:clr>
            <a:srgbClr val="FBAE40"/>
          </p15:clr>
        </p15:guide>
        <p15:guide id="2"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F1366-5D99-4437-84E5-D757C2B21A99}"/>
              </a:ext>
            </a:extLst>
          </p:cNvPr>
          <p:cNvSpPr/>
          <p:nvPr userDrawn="1"/>
        </p:nvSpPr>
        <p:spPr>
          <a:xfrm>
            <a:off x="1" y="0"/>
            <a:ext cx="5478012" cy="6762000"/>
          </a:xfrm>
          <a:prstGeom prst="rect">
            <a:avLst/>
          </a:prstGeom>
          <a:solidFill>
            <a:srgbClr val="DD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5" name="Oval 4">
            <a:extLst>
              <a:ext uri="{FF2B5EF4-FFF2-40B4-BE49-F238E27FC236}">
                <a16:creationId xmlns:a16="http://schemas.microsoft.com/office/drawing/2014/main" id="{74D64A44-CFA1-4A56-A1D3-B712607E62D9}"/>
              </a:ext>
            </a:extLst>
          </p:cNvPr>
          <p:cNvSpPr/>
          <p:nvPr userDrawn="1"/>
        </p:nvSpPr>
        <p:spPr>
          <a:xfrm>
            <a:off x="5965260" y="927457"/>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6" name="Oval 5">
            <a:extLst>
              <a:ext uri="{FF2B5EF4-FFF2-40B4-BE49-F238E27FC236}">
                <a16:creationId xmlns:a16="http://schemas.microsoft.com/office/drawing/2014/main" id="{EE08F86E-AE3E-46CF-91C0-2F2777B99164}"/>
              </a:ext>
            </a:extLst>
          </p:cNvPr>
          <p:cNvSpPr/>
          <p:nvPr userDrawn="1"/>
        </p:nvSpPr>
        <p:spPr>
          <a:xfrm>
            <a:off x="5965260" y="1885200"/>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7" name="Oval 6">
            <a:extLst>
              <a:ext uri="{FF2B5EF4-FFF2-40B4-BE49-F238E27FC236}">
                <a16:creationId xmlns:a16="http://schemas.microsoft.com/office/drawing/2014/main" id="{BD0D51B3-A496-4E74-9F74-727A55A81C4B}"/>
              </a:ext>
            </a:extLst>
          </p:cNvPr>
          <p:cNvSpPr/>
          <p:nvPr userDrawn="1"/>
        </p:nvSpPr>
        <p:spPr>
          <a:xfrm>
            <a:off x="5965260" y="2842943"/>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8" name="Oval 7">
            <a:extLst>
              <a:ext uri="{FF2B5EF4-FFF2-40B4-BE49-F238E27FC236}">
                <a16:creationId xmlns:a16="http://schemas.microsoft.com/office/drawing/2014/main" id="{09A079A0-A856-4519-8730-8A24240F0859}"/>
              </a:ext>
            </a:extLst>
          </p:cNvPr>
          <p:cNvSpPr/>
          <p:nvPr userDrawn="1"/>
        </p:nvSpPr>
        <p:spPr>
          <a:xfrm>
            <a:off x="5965260" y="3800685"/>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9" name="Oval 8">
            <a:extLst>
              <a:ext uri="{FF2B5EF4-FFF2-40B4-BE49-F238E27FC236}">
                <a16:creationId xmlns:a16="http://schemas.microsoft.com/office/drawing/2014/main" id="{D9554184-7D30-459A-855B-8792FFE690E7}"/>
              </a:ext>
            </a:extLst>
          </p:cNvPr>
          <p:cNvSpPr/>
          <p:nvPr userDrawn="1"/>
        </p:nvSpPr>
        <p:spPr>
          <a:xfrm>
            <a:off x="5965260" y="4758429"/>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0" name="Oval 9">
            <a:extLst>
              <a:ext uri="{FF2B5EF4-FFF2-40B4-BE49-F238E27FC236}">
                <a16:creationId xmlns:a16="http://schemas.microsoft.com/office/drawing/2014/main" id="{DC859F6E-7F1A-41C6-ABB0-060FFB7F5A48}"/>
              </a:ext>
            </a:extLst>
          </p:cNvPr>
          <p:cNvSpPr/>
          <p:nvPr userDrawn="1"/>
        </p:nvSpPr>
        <p:spPr>
          <a:xfrm>
            <a:off x="5965260" y="5716172"/>
            <a:ext cx="508475" cy="50847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
        <p:nvSpPr>
          <p:cNvPr id="13" name="Body Copy Holder">
            <a:extLst>
              <a:ext uri="{FF2B5EF4-FFF2-40B4-BE49-F238E27FC236}">
                <a16:creationId xmlns:a16="http://schemas.microsoft.com/office/drawing/2014/main" id="{6AD5A4A6-81C5-46B7-9EF4-AD6B7442A8E1}"/>
              </a:ext>
            </a:extLst>
          </p:cNvPr>
          <p:cNvSpPr>
            <a:spLocks noGrp="1"/>
          </p:cNvSpPr>
          <p:nvPr>
            <p:ph type="body" sz="quarter" idx="15" hasCustomPrompt="1"/>
          </p:nvPr>
        </p:nvSpPr>
        <p:spPr>
          <a:xfrm>
            <a:off x="6727972" y="998045"/>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4" name="Body Copy Holder">
            <a:extLst>
              <a:ext uri="{FF2B5EF4-FFF2-40B4-BE49-F238E27FC236}">
                <a16:creationId xmlns:a16="http://schemas.microsoft.com/office/drawing/2014/main" id="{0ABE3648-C0D5-416C-AC24-30D94F6D1DB1}"/>
              </a:ext>
            </a:extLst>
          </p:cNvPr>
          <p:cNvSpPr>
            <a:spLocks noGrp="1"/>
          </p:cNvSpPr>
          <p:nvPr>
            <p:ph type="body" sz="quarter" idx="16" hasCustomPrompt="1"/>
          </p:nvPr>
        </p:nvSpPr>
        <p:spPr>
          <a:xfrm>
            <a:off x="6727972" y="1955788"/>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5" name="Body Copy Holder">
            <a:extLst>
              <a:ext uri="{FF2B5EF4-FFF2-40B4-BE49-F238E27FC236}">
                <a16:creationId xmlns:a16="http://schemas.microsoft.com/office/drawing/2014/main" id="{21DE8B16-45B4-40B9-B299-D12F11E1781B}"/>
              </a:ext>
            </a:extLst>
          </p:cNvPr>
          <p:cNvSpPr>
            <a:spLocks noGrp="1"/>
          </p:cNvSpPr>
          <p:nvPr>
            <p:ph type="body" sz="quarter" idx="17" hasCustomPrompt="1"/>
          </p:nvPr>
        </p:nvSpPr>
        <p:spPr>
          <a:xfrm>
            <a:off x="6727972" y="2913531"/>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6" name="Body Copy Holder">
            <a:extLst>
              <a:ext uri="{FF2B5EF4-FFF2-40B4-BE49-F238E27FC236}">
                <a16:creationId xmlns:a16="http://schemas.microsoft.com/office/drawing/2014/main" id="{8C06AD7A-795C-4674-B45E-9E754F890AD1}"/>
              </a:ext>
            </a:extLst>
          </p:cNvPr>
          <p:cNvSpPr>
            <a:spLocks noGrp="1"/>
          </p:cNvSpPr>
          <p:nvPr>
            <p:ph type="body" sz="quarter" idx="18" hasCustomPrompt="1"/>
          </p:nvPr>
        </p:nvSpPr>
        <p:spPr>
          <a:xfrm>
            <a:off x="6727972" y="3871273"/>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7" name="Body Copy Holder">
            <a:extLst>
              <a:ext uri="{FF2B5EF4-FFF2-40B4-BE49-F238E27FC236}">
                <a16:creationId xmlns:a16="http://schemas.microsoft.com/office/drawing/2014/main" id="{DA337E6C-1B3A-4FCA-B5D3-1E97F4259EF2}"/>
              </a:ext>
            </a:extLst>
          </p:cNvPr>
          <p:cNvSpPr>
            <a:spLocks noGrp="1"/>
          </p:cNvSpPr>
          <p:nvPr>
            <p:ph type="body" sz="quarter" idx="19" hasCustomPrompt="1"/>
          </p:nvPr>
        </p:nvSpPr>
        <p:spPr>
          <a:xfrm>
            <a:off x="6727972" y="4829017"/>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sp>
        <p:nvSpPr>
          <p:cNvPr id="18" name="Body Copy Holder">
            <a:extLst>
              <a:ext uri="{FF2B5EF4-FFF2-40B4-BE49-F238E27FC236}">
                <a16:creationId xmlns:a16="http://schemas.microsoft.com/office/drawing/2014/main" id="{A8F8F8FF-B0CE-44AD-B43B-548B54F4AB05}"/>
              </a:ext>
            </a:extLst>
          </p:cNvPr>
          <p:cNvSpPr>
            <a:spLocks noGrp="1"/>
          </p:cNvSpPr>
          <p:nvPr>
            <p:ph type="body" sz="quarter" idx="20" hasCustomPrompt="1"/>
          </p:nvPr>
        </p:nvSpPr>
        <p:spPr>
          <a:xfrm>
            <a:off x="6727972" y="5786760"/>
            <a:ext cx="5251205" cy="367299"/>
          </a:xfrm>
          <a:prstGeom prst="rect">
            <a:avLst/>
          </a:prstGeom>
        </p:spPr>
        <p:txBody>
          <a:bodyPr/>
          <a:lstStyle>
            <a:lvl1pPr marL="0" indent="0">
              <a:buNone/>
              <a:defRPr sz="2000" b="1">
                <a:solidFill>
                  <a:srgbClr val="000000"/>
                </a:solidFill>
              </a:defRPr>
            </a:lvl1pPr>
          </a:lstStyle>
          <a:p>
            <a:pPr lvl="0"/>
            <a:r>
              <a:rPr lang="en-US" dirty="0"/>
              <a:t>Section Header</a:t>
            </a:r>
            <a:endParaRPr lang="en-ZA" dirty="0"/>
          </a:p>
        </p:txBody>
      </p:sp>
      <p:pic>
        <p:nvPicPr>
          <p:cNvPr id="19" name="Full Logo Name">
            <a:extLst>
              <a:ext uri="{FF2B5EF4-FFF2-40B4-BE49-F238E27FC236}">
                <a16:creationId xmlns:a16="http://schemas.microsoft.com/office/drawing/2014/main" id="{5EFAEA89-5726-40CA-A2BC-6DFB78CA4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22" name="Master Header">
            <a:extLst>
              <a:ext uri="{FF2B5EF4-FFF2-40B4-BE49-F238E27FC236}">
                <a16:creationId xmlns:a16="http://schemas.microsoft.com/office/drawing/2014/main" id="{15A1DC4D-E703-4784-B79D-937C90D41583}"/>
              </a:ext>
            </a:extLst>
          </p:cNvPr>
          <p:cNvSpPr>
            <a:spLocks noGrp="1"/>
          </p:cNvSpPr>
          <p:nvPr>
            <p:ph type="title" hasCustomPrompt="1"/>
          </p:nvPr>
        </p:nvSpPr>
        <p:spPr>
          <a:xfrm>
            <a:off x="1053141" y="3044403"/>
            <a:ext cx="2434379" cy="575403"/>
          </a:xfrm>
          <a:prstGeom prst="rect">
            <a:avLst/>
          </a:prstGeom>
        </p:spPr>
        <p:txBody>
          <a:bodyPr/>
          <a:lstStyle>
            <a:lvl1pPr>
              <a:defRPr b="1">
                <a:solidFill>
                  <a:schemeClr val="bg1"/>
                </a:solidFill>
              </a:defRPr>
            </a:lvl1pPr>
          </a:lstStyle>
          <a:p>
            <a:r>
              <a:rPr lang="en-US" dirty="0"/>
              <a:t>Agenda</a:t>
            </a:r>
            <a:endParaRPr lang="en-ZA" dirty="0"/>
          </a:p>
        </p:txBody>
      </p:sp>
      <p:sp>
        <p:nvSpPr>
          <p:cNvPr id="23" name="Body Copy Holder">
            <a:extLst>
              <a:ext uri="{FF2B5EF4-FFF2-40B4-BE49-F238E27FC236}">
                <a16:creationId xmlns:a16="http://schemas.microsoft.com/office/drawing/2014/main" id="{2311CC35-7550-4E89-8A47-139F743EEDCD}"/>
              </a:ext>
            </a:extLst>
          </p:cNvPr>
          <p:cNvSpPr>
            <a:spLocks noGrp="1"/>
          </p:cNvSpPr>
          <p:nvPr>
            <p:ph type="body" sz="quarter" idx="21" hasCustomPrompt="1"/>
          </p:nvPr>
        </p:nvSpPr>
        <p:spPr>
          <a:xfrm>
            <a:off x="5965260" y="1061961"/>
            <a:ext cx="508475" cy="227792"/>
          </a:xfrm>
          <a:prstGeom prst="rect">
            <a:avLst/>
          </a:prstGeom>
        </p:spPr>
        <p:txBody>
          <a:bodyPr/>
          <a:lstStyle>
            <a:lvl1pPr marL="0" indent="0" algn="ctr">
              <a:buNone/>
              <a:defRPr sz="1600" b="1">
                <a:solidFill>
                  <a:schemeClr val="bg1"/>
                </a:solidFill>
              </a:defRPr>
            </a:lvl1pPr>
          </a:lstStyle>
          <a:p>
            <a:pPr lvl="0"/>
            <a:r>
              <a:rPr lang="en-US" dirty="0"/>
              <a:t>01</a:t>
            </a:r>
            <a:endParaRPr lang="en-ZA" dirty="0"/>
          </a:p>
        </p:txBody>
      </p:sp>
      <p:sp>
        <p:nvSpPr>
          <p:cNvPr id="24" name="Body Copy Holder">
            <a:extLst>
              <a:ext uri="{FF2B5EF4-FFF2-40B4-BE49-F238E27FC236}">
                <a16:creationId xmlns:a16="http://schemas.microsoft.com/office/drawing/2014/main" id="{37803B16-56BF-427C-B57F-90D061EF7F37}"/>
              </a:ext>
            </a:extLst>
          </p:cNvPr>
          <p:cNvSpPr>
            <a:spLocks noGrp="1"/>
          </p:cNvSpPr>
          <p:nvPr>
            <p:ph type="body" sz="quarter" idx="22" hasCustomPrompt="1"/>
          </p:nvPr>
        </p:nvSpPr>
        <p:spPr>
          <a:xfrm>
            <a:off x="5965260" y="2025540"/>
            <a:ext cx="508475" cy="227792"/>
          </a:xfrm>
          <a:prstGeom prst="rect">
            <a:avLst/>
          </a:prstGeom>
        </p:spPr>
        <p:txBody>
          <a:bodyPr/>
          <a:lstStyle>
            <a:lvl1pPr marL="0" indent="0" algn="ctr">
              <a:buNone/>
              <a:defRPr sz="1600" b="1">
                <a:solidFill>
                  <a:schemeClr val="bg1"/>
                </a:solidFill>
              </a:defRPr>
            </a:lvl1pPr>
          </a:lstStyle>
          <a:p>
            <a:pPr lvl="0"/>
            <a:r>
              <a:rPr lang="en-US" dirty="0"/>
              <a:t>02</a:t>
            </a:r>
            <a:endParaRPr lang="en-ZA" dirty="0"/>
          </a:p>
        </p:txBody>
      </p:sp>
      <p:sp>
        <p:nvSpPr>
          <p:cNvPr id="25" name="Body Copy Holder">
            <a:extLst>
              <a:ext uri="{FF2B5EF4-FFF2-40B4-BE49-F238E27FC236}">
                <a16:creationId xmlns:a16="http://schemas.microsoft.com/office/drawing/2014/main" id="{65AE11C7-683A-4E85-9601-868A6214F516}"/>
              </a:ext>
            </a:extLst>
          </p:cNvPr>
          <p:cNvSpPr>
            <a:spLocks noGrp="1"/>
          </p:cNvSpPr>
          <p:nvPr>
            <p:ph type="body" sz="quarter" idx="23" hasCustomPrompt="1"/>
          </p:nvPr>
        </p:nvSpPr>
        <p:spPr>
          <a:xfrm>
            <a:off x="5965260" y="2989119"/>
            <a:ext cx="508475" cy="227792"/>
          </a:xfrm>
          <a:prstGeom prst="rect">
            <a:avLst/>
          </a:prstGeom>
        </p:spPr>
        <p:txBody>
          <a:bodyPr/>
          <a:lstStyle>
            <a:lvl1pPr marL="0" indent="0" algn="ctr">
              <a:buNone/>
              <a:defRPr sz="1600" b="1">
                <a:solidFill>
                  <a:schemeClr val="bg1"/>
                </a:solidFill>
              </a:defRPr>
            </a:lvl1pPr>
          </a:lstStyle>
          <a:p>
            <a:pPr lvl="0"/>
            <a:r>
              <a:rPr lang="en-US" dirty="0"/>
              <a:t>03</a:t>
            </a:r>
            <a:endParaRPr lang="en-ZA" dirty="0"/>
          </a:p>
        </p:txBody>
      </p:sp>
      <p:sp>
        <p:nvSpPr>
          <p:cNvPr id="26" name="Body Copy Holder">
            <a:extLst>
              <a:ext uri="{FF2B5EF4-FFF2-40B4-BE49-F238E27FC236}">
                <a16:creationId xmlns:a16="http://schemas.microsoft.com/office/drawing/2014/main" id="{B2CBAE43-2FE3-41FC-BE53-265DC4E47439}"/>
              </a:ext>
            </a:extLst>
          </p:cNvPr>
          <p:cNvSpPr>
            <a:spLocks noGrp="1"/>
          </p:cNvSpPr>
          <p:nvPr>
            <p:ph type="body" sz="quarter" idx="24" hasCustomPrompt="1"/>
          </p:nvPr>
        </p:nvSpPr>
        <p:spPr>
          <a:xfrm>
            <a:off x="5965260" y="3941027"/>
            <a:ext cx="508475" cy="227792"/>
          </a:xfrm>
          <a:prstGeom prst="rect">
            <a:avLst/>
          </a:prstGeom>
        </p:spPr>
        <p:txBody>
          <a:bodyPr/>
          <a:lstStyle>
            <a:lvl1pPr marL="0" indent="0" algn="ctr">
              <a:buNone/>
              <a:defRPr sz="1600" b="1">
                <a:solidFill>
                  <a:schemeClr val="bg1"/>
                </a:solidFill>
              </a:defRPr>
            </a:lvl1pPr>
          </a:lstStyle>
          <a:p>
            <a:pPr lvl="0"/>
            <a:r>
              <a:rPr lang="en-US" dirty="0"/>
              <a:t>04</a:t>
            </a:r>
            <a:endParaRPr lang="en-ZA" dirty="0"/>
          </a:p>
        </p:txBody>
      </p:sp>
      <p:sp>
        <p:nvSpPr>
          <p:cNvPr id="27" name="Body Copy Holder">
            <a:extLst>
              <a:ext uri="{FF2B5EF4-FFF2-40B4-BE49-F238E27FC236}">
                <a16:creationId xmlns:a16="http://schemas.microsoft.com/office/drawing/2014/main" id="{9A619118-757C-4FF4-AC04-8B09AD07D57B}"/>
              </a:ext>
            </a:extLst>
          </p:cNvPr>
          <p:cNvSpPr>
            <a:spLocks noGrp="1"/>
          </p:cNvSpPr>
          <p:nvPr>
            <p:ph type="body" sz="quarter" idx="25" hasCustomPrompt="1"/>
          </p:nvPr>
        </p:nvSpPr>
        <p:spPr>
          <a:xfrm>
            <a:off x="5965260" y="4898769"/>
            <a:ext cx="508475" cy="227792"/>
          </a:xfrm>
          <a:prstGeom prst="rect">
            <a:avLst/>
          </a:prstGeom>
        </p:spPr>
        <p:txBody>
          <a:bodyPr/>
          <a:lstStyle>
            <a:lvl1pPr marL="0" indent="0" algn="ctr">
              <a:buNone/>
              <a:defRPr sz="1600" b="1">
                <a:solidFill>
                  <a:schemeClr val="bg1"/>
                </a:solidFill>
              </a:defRPr>
            </a:lvl1pPr>
          </a:lstStyle>
          <a:p>
            <a:pPr lvl="0"/>
            <a:r>
              <a:rPr lang="en-US" dirty="0"/>
              <a:t>05</a:t>
            </a:r>
            <a:endParaRPr lang="en-ZA" dirty="0"/>
          </a:p>
        </p:txBody>
      </p:sp>
      <p:sp>
        <p:nvSpPr>
          <p:cNvPr id="28" name="Body Copy Holder">
            <a:extLst>
              <a:ext uri="{FF2B5EF4-FFF2-40B4-BE49-F238E27FC236}">
                <a16:creationId xmlns:a16="http://schemas.microsoft.com/office/drawing/2014/main" id="{5218E869-6A33-427C-8370-E92E5F458957}"/>
              </a:ext>
            </a:extLst>
          </p:cNvPr>
          <p:cNvSpPr>
            <a:spLocks noGrp="1"/>
          </p:cNvSpPr>
          <p:nvPr>
            <p:ph type="body" sz="quarter" idx="26" hasCustomPrompt="1"/>
          </p:nvPr>
        </p:nvSpPr>
        <p:spPr>
          <a:xfrm>
            <a:off x="5965260" y="5856512"/>
            <a:ext cx="508475" cy="227792"/>
          </a:xfrm>
          <a:prstGeom prst="rect">
            <a:avLst/>
          </a:prstGeom>
        </p:spPr>
        <p:txBody>
          <a:bodyPr/>
          <a:lstStyle>
            <a:lvl1pPr marL="0" indent="0" algn="ctr">
              <a:buNone/>
              <a:defRPr sz="1600" b="1">
                <a:solidFill>
                  <a:schemeClr val="bg1"/>
                </a:solidFill>
              </a:defRPr>
            </a:lvl1pPr>
          </a:lstStyle>
          <a:p>
            <a:pPr lvl="0"/>
            <a:r>
              <a:rPr lang="en-US" dirty="0"/>
              <a:t>06</a:t>
            </a:r>
            <a:endParaRPr lang="en-ZA" dirty="0"/>
          </a:p>
        </p:txBody>
      </p:sp>
      <p:sp>
        <p:nvSpPr>
          <p:cNvPr id="29" name="Line">
            <a:extLst>
              <a:ext uri="{FF2B5EF4-FFF2-40B4-BE49-F238E27FC236}">
                <a16:creationId xmlns:a16="http://schemas.microsoft.com/office/drawing/2014/main" id="{A497B8C2-3B42-4F53-AEB8-4425ACC08C1C}"/>
              </a:ext>
            </a:extLst>
          </p:cNvPr>
          <p:cNvSpPr/>
          <p:nvPr userDrawn="1"/>
        </p:nvSpPr>
        <p:spPr>
          <a:xfrm>
            <a:off x="685219" y="2671790"/>
            <a:ext cx="111736" cy="14265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4" name="Picture 3">
            <a:extLst>
              <a:ext uri="{FF2B5EF4-FFF2-40B4-BE49-F238E27FC236}">
                <a16:creationId xmlns:a16="http://schemas.microsoft.com/office/drawing/2014/main" id="{5654283F-5AFA-7429-9E5D-25886CF946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540" y="308856"/>
            <a:ext cx="945461" cy="1127075"/>
          </a:xfrm>
          <a:prstGeom prst="rect">
            <a:avLst/>
          </a:prstGeom>
        </p:spPr>
      </p:pic>
    </p:spTree>
    <p:extLst>
      <p:ext uri="{BB962C8B-B14F-4D97-AF65-F5344CB8AC3E}">
        <p14:creationId xmlns:p14="http://schemas.microsoft.com/office/powerpoint/2010/main" val="266278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C618570-9920-47CB-B4D8-4E28D74AE2E2}"/>
              </a:ext>
            </a:extLst>
          </p:cNvPr>
          <p:cNvPicPr>
            <a:picLocks noChangeAspect="1"/>
          </p:cNvPicPr>
          <p:nvPr userDrawn="1"/>
        </p:nvPicPr>
        <p:blipFill>
          <a:blip r:embed="rId2"/>
          <a:stretch>
            <a:fillRect/>
          </a:stretch>
        </p:blipFill>
        <p:spPr>
          <a:xfrm>
            <a:off x="0" y="-10611"/>
            <a:ext cx="12192000" cy="6868611"/>
          </a:xfrm>
          <a:prstGeom prst="rect">
            <a:avLst/>
          </a:prstGeom>
        </p:spPr>
      </p:pic>
      <p:sp>
        <p:nvSpPr>
          <p:cNvPr id="13" name="Line">
            <a:extLst>
              <a:ext uri="{FF2B5EF4-FFF2-40B4-BE49-F238E27FC236}">
                <a16:creationId xmlns:a16="http://schemas.microsoft.com/office/drawing/2014/main" id="{4DC40E0B-1A46-4732-AA2B-718CDC7C21A4}"/>
              </a:ext>
            </a:extLst>
          </p:cNvPr>
          <p:cNvSpPr/>
          <p:nvPr userDrawn="1"/>
        </p:nvSpPr>
        <p:spPr>
          <a:xfrm>
            <a:off x="1055688" y="2223082"/>
            <a:ext cx="60048" cy="26713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Sub-Header">
            <a:extLst>
              <a:ext uri="{FF2B5EF4-FFF2-40B4-BE49-F238E27FC236}">
                <a16:creationId xmlns:a16="http://schemas.microsoft.com/office/drawing/2014/main" id="{534AD348-7690-4DD6-B1EA-C52FE19AE3E7}"/>
              </a:ext>
            </a:extLst>
          </p:cNvPr>
          <p:cNvSpPr>
            <a:spLocks noGrp="1"/>
          </p:cNvSpPr>
          <p:nvPr>
            <p:ph type="body" sz="quarter" idx="11" hasCustomPrompt="1"/>
          </p:nvPr>
        </p:nvSpPr>
        <p:spPr>
          <a:xfrm>
            <a:off x="1420814" y="1866266"/>
            <a:ext cx="4916487" cy="1713543"/>
          </a:xfrm>
          <a:prstGeom prst="rect">
            <a:avLst/>
          </a:prstGeom>
        </p:spPr>
        <p:txBody>
          <a:bodyPr/>
          <a:lstStyle>
            <a:lvl1pPr marL="0" indent="0">
              <a:buNone/>
              <a:defRPr sz="5400" b="1">
                <a:solidFill>
                  <a:schemeClr val="bg1"/>
                </a:solidFill>
              </a:defRPr>
            </a:lvl1pPr>
          </a:lstStyle>
          <a:p>
            <a:pPr lvl="0"/>
            <a:r>
              <a:rPr lang="en-US" dirty="0"/>
              <a:t>COMPANY</a:t>
            </a:r>
          </a:p>
          <a:p>
            <a:pPr lvl="0"/>
            <a:r>
              <a:rPr lang="en-US" dirty="0"/>
              <a:t>OVERVIEW</a:t>
            </a:r>
            <a:endParaRPr lang="en-ZA" dirty="0"/>
          </a:p>
        </p:txBody>
      </p:sp>
      <p:sp>
        <p:nvSpPr>
          <p:cNvPr id="18" name="Header">
            <a:extLst>
              <a:ext uri="{FF2B5EF4-FFF2-40B4-BE49-F238E27FC236}">
                <a16:creationId xmlns:a16="http://schemas.microsoft.com/office/drawing/2014/main" id="{9ECF1478-78C5-4749-9C40-0E3EDDEA1776}"/>
              </a:ext>
            </a:extLst>
          </p:cNvPr>
          <p:cNvSpPr>
            <a:spLocks noGrp="1"/>
          </p:cNvSpPr>
          <p:nvPr>
            <p:ph type="body" sz="quarter" idx="12" hasCustomPrompt="1"/>
          </p:nvPr>
        </p:nvSpPr>
        <p:spPr>
          <a:xfrm>
            <a:off x="1420814" y="4142504"/>
            <a:ext cx="5131812" cy="1200267"/>
          </a:xfrm>
          <a:prstGeom prst="rect">
            <a:avLst/>
          </a:prstGeom>
        </p:spPr>
        <p:txBody>
          <a:bodyPr/>
          <a:lstStyle>
            <a:lvl1pPr marL="0" marR="0" indent="0" algn="l" defTabSz="914377" rtl="0" eaLnBrk="1" fontAlgn="auto" latinLnBrk="0" hangingPunct="1">
              <a:lnSpc>
                <a:spcPct val="120000"/>
              </a:lnSpc>
              <a:spcBef>
                <a:spcPts val="1000"/>
              </a:spcBef>
              <a:spcAft>
                <a:spcPts val="0"/>
              </a:spcAft>
              <a:buClrTx/>
              <a:buSzTx/>
              <a:buFont typeface="Arial" panose="020B0604020202020204" pitchFamily="34" charset="0"/>
              <a:buNone/>
              <a:tabLst/>
              <a:defRPr sz="1800" b="0">
                <a:solidFill>
                  <a:schemeClr val="bg1"/>
                </a:solidFill>
                <a:latin typeface="+mn-lt"/>
              </a:defRPr>
            </a:lvl1pPr>
          </a:lstStyle>
          <a:p>
            <a:pPr>
              <a:lnSpc>
                <a:spcPct val="120000"/>
              </a:lnSpc>
              <a:defRPr/>
            </a:pPr>
            <a:r>
              <a:rPr lang="en-US" sz="1600" kern="0" dirty="0">
                <a:solidFill>
                  <a:schemeClr val="bg1"/>
                </a:solidFill>
                <a:cs typeface="Arial" panose="020B0604020202020204" pitchFamily="34" charset="0"/>
              </a:rPr>
              <a:t>Insert your desired text here. This is sample text. Insert your desired text here. Insert your desired text here. This is sample text. </a:t>
            </a:r>
          </a:p>
        </p:txBody>
      </p:sp>
      <p:pic>
        <p:nvPicPr>
          <p:cNvPr id="28" name="Full Logo Name">
            <a:extLst>
              <a:ext uri="{FF2B5EF4-FFF2-40B4-BE49-F238E27FC236}">
                <a16:creationId xmlns:a16="http://schemas.microsoft.com/office/drawing/2014/main" id="{295899A5-D41E-4BC8-81EA-C427EBDC8F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0876" y="279927"/>
            <a:ext cx="4131013" cy="234520"/>
          </a:xfrm>
          <a:prstGeom prst="rect">
            <a:avLst/>
          </a:prstGeom>
        </p:spPr>
      </p:pic>
      <p:pic>
        <p:nvPicPr>
          <p:cNvPr id="16" name="Picture 15">
            <a:extLst>
              <a:ext uri="{FF2B5EF4-FFF2-40B4-BE49-F238E27FC236}">
                <a16:creationId xmlns:a16="http://schemas.microsoft.com/office/drawing/2014/main" id="{69782765-9153-4F73-A9C3-E4E596C053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86311" b="14197"/>
          <a:stretch/>
        </p:blipFill>
        <p:spPr>
          <a:xfrm>
            <a:off x="-177006" y="6266069"/>
            <a:ext cx="646564" cy="230071"/>
          </a:xfrm>
          <a:prstGeom prst="rect">
            <a:avLst/>
          </a:prstGeom>
        </p:spPr>
      </p:pic>
      <p:sp>
        <p:nvSpPr>
          <p:cNvPr id="19" name="TextBox 18">
            <a:extLst>
              <a:ext uri="{FF2B5EF4-FFF2-40B4-BE49-F238E27FC236}">
                <a16:creationId xmlns:a16="http://schemas.microsoft.com/office/drawing/2014/main" id="{905941D2-7CE8-4BF4-8B27-2A9493C41098}"/>
              </a:ext>
            </a:extLst>
          </p:cNvPr>
          <p:cNvSpPr txBox="1"/>
          <p:nvPr userDrawn="1"/>
        </p:nvSpPr>
        <p:spPr>
          <a:xfrm>
            <a:off x="469558" y="6213374"/>
            <a:ext cx="2990335" cy="338554"/>
          </a:xfrm>
          <a:prstGeom prst="rect">
            <a:avLst/>
          </a:prstGeom>
          <a:noFill/>
        </p:spPr>
        <p:txBody>
          <a:bodyPr wrap="square" rtlCol="0">
            <a:spAutoFit/>
          </a:bodyPr>
          <a:lstStyle/>
          <a:p>
            <a:r>
              <a:rPr lang="en-US" sz="1600" b="1" dirty="0">
                <a:solidFill>
                  <a:schemeClr val="bg1"/>
                </a:solidFill>
              </a:rPr>
              <a:t>Develop and Grow</a:t>
            </a:r>
            <a:endParaRPr lang="en-ZA" sz="1600" b="1" dirty="0">
              <a:solidFill>
                <a:schemeClr val="bg1"/>
              </a:solidFill>
            </a:endParaRPr>
          </a:p>
        </p:txBody>
      </p:sp>
    </p:spTree>
    <p:extLst>
      <p:ext uri="{BB962C8B-B14F-4D97-AF65-F5344CB8AC3E}">
        <p14:creationId xmlns:p14="http://schemas.microsoft.com/office/powerpoint/2010/main" val="255879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mp; Text 1">
    <p:bg>
      <p:bgRef idx="1002">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9B0994D-7621-4290-18EF-5AF9922B9E44}"/>
              </a:ext>
            </a:extLst>
          </p:cNvPr>
          <p:cNvSpPr/>
          <p:nvPr userDrawn="1"/>
        </p:nvSpPr>
        <p:spPr>
          <a:xfrm>
            <a:off x="-7485" y="-19867"/>
            <a:ext cx="2318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0" name="Full nam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sp>
        <p:nvSpPr>
          <p:cNvPr id="42" name="Master Header">
            <a:extLst>
              <a:ext uri="{FF2B5EF4-FFF2-40B4-BE49-F238E27FC236}">
                <a16:creationId xmlns:a16="http://schemas.microsoft.com/office/drawing/2014/main" id="{00BB1D5F-2837-464C-AA90-E4D24061A99E}"/>
              </a:ext>
            </a:extLst>
          </p:cNvPr>
          <p:cNvSpPr>
            <a:spLocks noGrp="1"/>
          </p:cNvSpPr>
          <p:nvPr>
            <p:ph type="title" hasCustomPrompt="1"/>
          </p:nvPr>
        </p:nvSpPr>
        <p:spPr>
          <a:xfrm>
            <a:off x="2998577" y="1932408"/>
            <a:ext cx="4916487" cy="575403"/>
          </a:xfrm>
          <a:prstGeom prst="rect">
            <a:avLst/>
          </a:prstGeom>
        </p:spPr>
        <p:txBody>
          <a:bodyPr/>
          <a:lstStyle>
            <a:lvl1pPr>
              <a:defRPr b="1"/>
            </a:lvl1pPr>
          </a:lstStyle>
          <a:p>
            <a:r>
              <a:rPr lang="en-US" dirty="0"/>
              <a:t>CEO’s Letters</a:t>
            </a:r>
            <a:endParaRPr lang="en-ZA" dirty="0"/>
          </a:p>
        </p:txBody>
      </p:sp>
      <p:sp>
        <p:nvSpPr>
          <p:cNvPr id="43" name="Sub-Header">
            <a:extLst>
              <a:ext uri="{FF2B5EF4-FFF2-40B4-BE49-F238E27FC236}">
                <a16:creationId xmlns:a16="http://schemas.microsoft.com/office/drawing/2014/main" id="{D6F5EF6A-2629-4A63-97D6-B014A3F19EEE}"/>
              </a:ext>
            </a:extLst>
          </p:cNvPr>
          <p:cNvSpPr>
            <a:spLocks noGrp="1"/>
          </p:cNvSpPr>
          <p:nvPr>
            <p:ph type="body" sz="quarter" idx="13" hasCustomPrompt="1"/>
          </p:nvPr>
        </p:nvSpPr>
        <p:spPr>
          <a:xfrm>
            <a:off x="2998575" y="2782093"/>
            <a:ext cx="4916487" cy="418083"/>
          </a:xfrm>
          <a:prstGeom prst="rect">
            <a:avLst/>
          </a:prstGeom>
        </p:spPr>
        <p:txBody>
          <a:bodyPr/>
          <a:lstStyle>
            <a:lvl1pPr marL="0" indent="0">
              <a:buNone/>
              <a:defRPr sz="2800" b="0">
                <a:solidFill>
                  <a:srgbClr val="DD5E12"/>
                </a:solidFill>
              </a:defRPr>
            </a:lvl1pPr>
          </a:lstStyle>
          <a:p>
            <a:pPr lvl="0"/>
            <a:r>
              <a:rPr lang="en-US" dirty="0"/>
              <a:t>Hello.</a:t>
            </a:r>
            <a:endParaRPr lang="en-ZA" dirty="0"/>
          </a:p>
        </p:txBody>
      </p:sp>
      <p:sp>
        <p:nvSpPr>
          <p:cNvPr id="45" name="Body Copy Holder">
            <a:extLst>
              <a:ext uri="{FF2B5EF4-FFF2-40B4-BE49-F238E27FC236}">
                <a16:creationId xmlns:a16="http://schemas.microsoft.com/office/drawing/2014/main" id="{85C7D04B-2AD2-4DEF-B8BA-34B6036B3BFD}"/>
              </a:ext>
            </a:extLst>
          </p:cNvPr>
          <p:cNvSpPr>
            <a:spLocks noGrp="1"/>
          </p:cNvSpPr>
          <p:nvPr>
            <p:ph type="body" sz="quarter" idx="15" hasCustomPrompt="1"/>
          </p:nvPr>
        </p:nvSpPr>
        <p:spPr>
          <a:xfrm>
            <a:off x="2998575" y="4003814"/>
            <a:ext cx="5251205" cy="1904861"/>
          </a:xfrm>
          <a:prstGeom prst="rect">
            <a:avLst/>
          </a:prstGeom>
        </p:spPr>
        <p:txBody>
          <a:bodyPr/>
          <a:lstStyle>
            <a:lvl1pPr marL="0" indent="0">
              <a:buNone/>
              <a:defRPr sz="1600" b="0">
                <a:solidFill>
                  <a:srgbClr val="000000"/>
                </a:solidFill>
              </a:defRPr>
            </a:lvl1pPr>
          </a:lstStyle>
          <a:p>
            <a:pPr lvl="0"/>
            <a:r>
              <a:rPr lang="en-US" dirty="0"/>
              <a:t>Insert your desired text here. This is a sample text. Insert your desired text here. Insert your desired text here. This is a sample text. </a:t>
            </a:r>
          </a:p>
        </p:txBody>
      </p:sp>
      <p:pic>
        <p:nvPicPr>
          <p:cNvPr id="36" name="Picture 35">
            <a:extLst>
              <a:ext uri="{FF2B5EF4-FFF2-40B4-BE49-F238E27FC236}">
                <a16:creationId xmlns:a16="http://schemas.microsoft.com/office/drawing/2014/main" id="{7122636F-00BB-B73C-EB21-E0BFF9D241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430" y="301186"/>
            <a:ext cx="1368372" cy="1631223"/>
          </a:xfrm>
          <a:prstGeom prst="rect">
            <a:avLst/>
          </a:prstGeom>
        </p:spPr>
      </p:pic>
    </p:spTree>
    <p:extLst>
      <p:ext uri="{BB962C8B-B14F-4D97-AF65-F5344CB8AC3E}">
        <p14:creationId xmlns:p14="http://schemas.microsoft.com/office/powerpoint/2010/main" val="4034260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513047B9-2F02-4B25-9877-C6FD1B7EDF36}"/>
              </a:ext>
            </a:extLst>
          </p:cNvPr>
          <p:cNvSpPr>
            <a:spLocks noGrp="1"/>
          </p:cNvSpPr>
          <p:nvPr>
            <p:ph type="body" sz="quarter" idx="11" hasCustomPrompt="1"/>
          </p:nvPr>
        </p:nvSpPr>
        <p:spPr>
          <a:xfrm>
            <a:off x="6454349" y="1644347"/>
            <a:ext cx="4916487" cy="925859"/>
          </a:xfrm>
          <a:prstGeom prst="rect">
            <a:avLst/>
          </a:prstGeom>
        </p:spPr>
        <p:txBody>
          <a:bodyPr/>
          <a:lstStyle>
            <a:lvl1pPr marL="0" indent="0">
              <a:buNone/>
              <a:defRPr sz="1800" b="0">
                <a:solidFill>
                  <a:srgbClr val="000000"/>
                </a:solidFill>
              </a:defRPr>
            </a:lvl1pPr>
          </a:lstStyle>
          <a:p>
            <a:pPr lvl="0"/>
            <a:r>
              <a:rPr lang="en-US" dirty="0"/>
              <a:t>Insert your desired text here. This is a sample text. Insert your desired text here. Insert your desired text here. This is a sample text. </a:t>
            </a:r>
          </a:p>
        </p:txBody>
      </p:sp>
      <p:sp>
        <p:nvSpPr>
          <p:cNvPr id="15" name="Text Placeholder 16">
            <a:extLst>
              <a:ext uri="{FF2B5EF4-FFF2-40B4-BE49-F238E27FC236}">
                <a16:creationId xmlns:a16="http://schemas.microsoft.com/office/drawing/2014/main" id="{63815113-A9F4-40B2-B598-1703D29BB0E8}"/>
              </a:ext>
            </a:extLst>
          </p:cNvPr>
          <p:cNvSpPr>
            <a:spLocks noGrp="1"/>
          </p:cNvSpPr>
          <p:nvPr>
            <p:ph type="body" sz="quarter" idx="12" hasCustomPrompt="1"/>
          </p:nvPr>
        </p:nvSpPr>
        <p:spPr>
          <a:xfrm>
            <a:off x="821165" y="1477243"/>
            <a:ext cx="4665235" cy="1543375"/>
          </a:xfrm>
          <a:prstGeom prst="rect">
            <a:avLst/>
          </a:prstGeom>
        </p:spPr>
        <p:txBody>
          <a:bodyPr/>
          <a:lstStyle>
            <a:lvl1pPr marL="0" indent="0">
              <a:buNone/>
              <a:defRPr sz="11500" b="1">
                <a:solidFill>
                  <a:srgbClr val="DD5E12"/>
                </a:solidFill>
                <a:latin typeface="+mj-lt"/>
              </a:defRPr>
            </a:lvl1pPr>
          </a:lstStyle>
          <a:p>
            <a:pPr lvl="0"/>
            <a:r>
              <a:rPr lang="en-US" dirty="0"/>
              <a:t>71%</a:t>
            </a:r>
            <a:endParaRPr lang="en-ZA" dirty="0"/>
          </a:p>
        </p:txBody>
      </p:sp>
      <p:pic>
        <p:nvPicPr>
          <p:cNvPr id="16" name="Picture 15">
            <a:extLst>
              <a:ext uri="{FF2B5EF4-FFF2-40B4-BE49-F238E27FC236}">
                <a16:creationId xmlns:a16="http://schemas.microsoft.com/office/drawing/2014/main" id="{585CA923-9E4B-4713-AE5B-8F9FA105DE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9830" y="529716"/>
            <a:ext cx="3097383" cy="175841"/>
          </a:xfrm>
          <a:prstGeom prst="rect">
            <a:avLst/>
          </a:prstGeom>
        </p:spPr>
      </p:pic>
      <p:sp>
        <p:nvSpPr>
          <p:cNvPr id="2" name="Rectangle 1">
            <a:extLst>
              <a:ext uri="{FF2B5EF4-FFF2-40B4-BE49-F238E27FC236}">
                <a16:creationId xmlns:a16="http://schemas.microsoft.com/office/drawing/2014/main" id="{1DE55131-CF9B-4551-1A31-42346F499DDE}"/>
              </a:ext>
            </a:extLst>
          </p:cNvPr>
          <p:cNvSpPr/>
          <p:nvPr userDrawn="1"/>
        </p:nvSpPr>
        <p:spPr>
          <a:xfrm>
            <a:off x="0" y="3867666"/>
            <a:ext cx="12192000" cy="2990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ext Placeholder 16">
            <a:extLst>
              <a:ext uri="{FF2B5EF4-FFF2-40B4-BE49-F238E27FC236}">
                <a16:creationId xmlns:a16="http://schemas.microsoft.com/office/drawing/2014/main" id="{93222EAE-2AF3-489F-15B3-FEA9C697628B}"/>
              </a:ext>
            </a:extLst>
          </p:cNvPr>
          <p:cNvSpPr>
            <a:spLocks noGrp="1"/>
          </p:cNvSpPr>
          <p:nvPr>
            <p:ph type="body" sz="quarter" idx="13" hasCustomPrompt="1"/>
          </p:nvPr>
        </p:nvSpPr>
        <p:spPr>
          <a:xfrm>
            <a:off x="969449" y="4087448"/>
            <a:ext cx="3639623" cy="1340385"/>
          </a:xfrm>
          <a:prstGeom prst="rect">
            <a:avLst/>
          </a:prstGeom>
        </p:spPr>
        <p:txBody>
          <a:bodyPr/>
          <a:lstStyle>
            <a:lvl1pPr marL="0" indent="0">
              <a:buNone/>
              <a:defRPr sz="8800" b="1">
                <a:solidFill>
                  <a:schemeClr val="bg1"/>
                </a:solidFill>
                <a:latin typeface="+mj-lt"/>
              </a:defRPr>
            </a:lvl1pPr>
          </a:lstStyle>
          <a:p>
            <a:pPr lvl="0"/>
            <a:r>
              <a:rPr lang="en-US" dirty="0"/>
              <a:t>R1000</a:t>
            </a:r>
            <a:endParaRPr lang="en-ZA" dirty="0"/>
          </a:p>
        </p:txBody>
      </p:sp>
      <p:sp>
        <p:nvSpPr>
          <p:cNvPr id="4" name="Text Placeholder 16">
            <a:extLst>
              <a:ext uri="{FF2B5EF4-FFF2-40B4-BE49-F238E27FC236}">
                <a16:creationId xmlns:a16="http://schemas.microsoft.com/office/drawing/2014/main" id="{2BF04E49-4158-A00E-0419-74EF4C3DC19B}"/>
              </a:ext>
            </a:extLst>
          </p:cNvPr>
          <p:cNvSpPr>
            <a:spLocks noGrp="1"/>
          </p:cNvSpPr>
          <p:nvPr>
            <p:ph type="body" sz="quarter" idx="14" hasCustomPrompt="1"/>
          </p:nvPr>
        </p:nvSpPr>
        <p:spPr>
          <a:xfrm>
            <a:off x="969448" y="5604689"/>
            <a:ext cx="4916487" cy="604583"/>
          </a:xfrm>
          <a:prstGeom prst="rect">
            <a:avLst/>
          </a:prstGeom>
        </p:spPr>
        <p:txBody>
          <a:bodyPr/>
          <a:lstStyle>
            <a:lvl1pPr marL="0" indent="0">
              <a:buNone/>
              <a:defRPr sz="1800" b="0">
                <a:solidFill>
                  <a:schemeClr val="bg1"/>
                </a:solidFill>
              </a:defRPr>
            </a:lvl1pPr>
          </a:lstStyle>
          <a:p>
            <a:pPr lvl="0"/>
            <a:r>
              <a:rPr lang="en-US" dirty="0"/>
              <a:t>Insert your desired text here. This is a sample text. Insert your desired text here. Insert your desired text here. This is a sample text. </a:t>
            </a:r>
          </a:p>
        </p:txBody>
      </p:sp>
      <p:sp>
        <p:nvSpPr>
          <p:cNvPr id="5" name="Text Placeholder 16">
            <a:extLst>
              <a:ext uri="{FF2B5EF4-FFF2-40B4-BE49-F238E27FC236}">
                <a16:creationId xmlns:a16="http://schemas.microsoft.com/office/drawing/2014/main" id="{1C012F44-B27E-83E2-33AE-9DE18CBED079}"/>
              </a:ext>
            </a:extLst>
          </p:cNvPr>
          <p:cNvSpPr>
            <a:spLocks noGrp="1"/>
          </p:cNvSpPr>
          <p:nvPr>
            <p:ph type="body" sz="quarter" idx="15" hasCustomPrompt="1"/>
          </p:nvPr>
        </p:nvSpPr>
        <p:spPr>
          <a:xfrm>
            <a:off x="6855382" y="4040661"/>
            <a:ext cx="4916487" cy="2656703"/>
          </a:xfrm>
          <a:prstGeom prst="rect">
            <a:avLst/>
          </a:prstGeom>
        </p:spPr>
        <p:txBody>
          <a:bodyPr/>
          <a:lstStyle>
            <a:lvl1pPr marL="0" indent="0">
              <a:buNone/>
              <a:defRPr sz="1800" b="0">
                <a:solidFill>
                  <a:schemeClr val="bg1"/>
                </a:solidFill>
              </a:defRPr>
            </a:lvl1pPr>
          </a:lstStyle>
          <a:p>
            <a:pPr lvl="0"/>
            <a:r>
              <a:rPr lang="en-US" dirty="0"/>
              <a:t>Insert your desired text here. This is a sample text. Insert your desired text here. Insert your desired text here. This is a sample text. </a:t>
            </a:r>
          </a:p>
          <a:p>
            <a:pPr lvl="0"/>
            <a:endParaRPr lang="en-US" dirty="0"/>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your desired text here. This is a sample text. Insert your desired text here. Insert your desired text here. This is a sample text. </a:t>
            </a:r>
          </a:p>
          <a:p>
            <a:pPr lvl="0"/>
            <a:endParaRPr lang="en-US" dirty="0"/>
          </a:p>
        </p:txBody>
      </p:sp>
    </p:spTree>
    <p:extLst>
      <p:ext uri="{BB962C8B-B14F-4D97-AF65-F5344CB8AC3E}">
        <p14:creationId xmlns:p14="http://schemas.microsoft.com/office/powerpoint/2010/main" val="86679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DF1D82-8A8D-5F5E-D61F-C5E8375FE4CE}"/>
              </a:ext>
            </a:extLst>
          </p:cNvPr>
          <p:cNvSpPr/>
          <p:nvPr userDrawn="1"/>
        </p:nvSpPr>
        <p:spPr>
          <a:xfrm>
            <a:off x="-1" y="877330"/>
            <a:ext cx="12192001" cy="59806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Line">
            <a:extLst>
              <a:ext uri="{FF2B5EF4-FFF2-40B4-BE49-F238E27FC236}">
                <a16:creationId xmlns:a16="http://schemas.microsoft.com/office/drawing/2014/main" id="{659B3A67-27DA-4F30-B125-892BFB66ED37}"/>
              </a:ext>
            </a:extLst>
          </p:cNvPr>
          <p:cNvSpPr/>
          <p:nvPr userDrawn="1"/>
        </p:nvSpPr>
        <p:spPr>
          <a:xfrm>
            <a:off x="1531551" y="2121546"/>
            <a:ext cx="45719" cy="261491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Header">
            <a:extLst>
              <a:ext uri="{FF2B5EF4-FFF2-40B4-BE49-F238E27FC236}">
                <a16:creationId xmlns:a16="http://schemas.microsoft.com/office/drawing/2014/main" id="{953C7DEC-3EC4-45E1-B8DA-A2E1F77915B7}"/>
              </a:ext>
            </a:extLst>
          </p:cNvPr>
          <p:cNvSpPr>
            <a:spLocks noGrp="1"/>
          </p:cNvSpPr>
          <p:nvPr>
            <p:ph type="body" sz="quarter" idx="11" hasCustomPrompt="1"/>
          </p:nvPr>
        </p:nvSpPr>
        <p:spPr>
          <a:xfrm>
            <a:off x="2039162" y="2413731"/>
            <a:ext cx="5733239" cy="1919621"/>
          </a:xfrm>
          <a:prstGeom prst="rect">
            <a:avLst/>
          </a:prstGeom>
        </p:spPr>
        <p:txBody>
          <a:bodyPr/>
          <a:lstStyle>
            <a:lvl1pPr marL="0" indent="0">
              <a:buNone/>
              <a:defRPr sz="4000" b="1">
                <a:solidFill>
                  <a:schemeClr val="bg1"/>
                </a:solidFill>
              </a:defRPr>
            </a:lvl1pPr>
          </a:lstStyle>
          <a:p>
            <a:pPr lvl="0"/>
            <a:r>
              <a:rPr lang="en-US" dirty="0"/>
              <a:t>ANNUAL</a:t>
            </a:r>
          </a:p>
          <a:p>
            <a:pPr lvl="0"/>
            <a:r>
              <a:rPr lang="en-US" dirty="0"/>
              <a:t>INFORMATION</a:t>
            </a:r>
          </a:p>
          <a:p>
            <a:pPr lvl="0"/>
            <a:r>
              <a:rPr lang="en-US" dirty="0"/>
              <a:t>REPORT</a:t>
            </a:r>
            <a:endParaRPr lang="en-ZA" dirty="0"/>
          </a:p>
        </p:txBody>
      </p:sp>
      <p:sp>
        <p:nvSpPr>
          <p:cNvPr id="13" name="Sub-Header">
            <a:extLst>
              <a:ext uri="{FF2B5EF4-FFF2-40B4-BE49-F238E27FC236}">
                <a16:creationId xmlns:a16="http://schemas.microsoft.com/office/drawing/2014/main" id="{E4D691FE-99E1-4ADF-A114-9BE35437FCC7}"/>
              </a:ext>
            </a:extLst>
          </p:cNvPr>
          <p:cNvSpPr>
            <a:spLocks noGrp="1"/>
          </p:cNvSpPr>
          <p:nvPr>
            <p:ph type="body" sz="quarter" idx="12" hasCustomPrompt="1"/>
          </p:nvPr>
        </p:nvSpPr>
        <p:spPr>
          <a:xfrm>
            <a:off x="2039162" y="4462846"/>
            <a:ext cx="8352871" cy="755220"/>
          </a:xfrm>
          <a:prstGeom prst="rect">
            <a:avLst/>
          </a:prstGeom>
        </p:spPr>
        <p:txBody>
          <a:bodyPr/>
          <a:lstStyle>
            <a:lvl1pPr marL="0" indent="0">
              <a:buNone/>
              <a:defRPr sz="1800" b="0">
                <a:solidFill>
                  <a:schemeClr val="bg1"/>
                </a:solidFill>
                <a:latin typeface="+mn-lt"/>
              </a:defRPr>
            </a:lvl1pPr>
          </a:lstStyle>
          <a:p>
            <a:pPr lvl="0"/>
            <a:r>
              <a:rPr lang="en-US" dirty="0"/>
              <a:t>Insert your desired text here. This is a sample text. Insert your desired text here. Insert your desired text here. This is a sample text. </a:t>
            </a:r>
          </a:p>
        </p:txBody>
      </p:sp>
      <p:sp>
        <p:nvSpPr>
          <p:cNvPr id="15" name="TextBox 14">
            <a:extLst>
              <a:ext uri="{FF2B5EF4-FFF2-40B4-BE49-F238E27FC236}">
                <a16:creationId xmlns:a16="http://schemas.microsoft.com/office/drawing/2014/main" id="{27D14120-5E15-458D-A864-3BC503C57DEE}"/>
              </a:ext>
            </a:extLst>
          </p:cNvPr>
          <p:cNvSpPr txBox="1"/>
          <p:nvPr userDrawn="1"/>
        </p:nvSpPr>
        <p:spPr>
          <a:xfrm>
            <a:off x="543997" y="5926286"/>
            <a:ext cx="2990335" cy="461665"/>
          </a:xfrm>
          <a:prstGeom prst="rect">
            <a:avLst/>
          </a:prstGeom>
          <a:noFill/>
        </p:spPr>
        <p:txBody>
          <a:bodyPr wrap="square" rtlCol="0">
            <a:spAutoFit/>
          </a:bodyPr>
          <a:lstStyle/>
          <a:p>
            <a:r>
              <a:rPr lang="en-US" sz="2400" b="1" dirty="0">
                <a:solidFill>
                  <a:srgbClr val="DD5E12"/>
                </a:solidFill>
              </a:rPr>
              <a:t>Develop and Grow</a:t>
            </a:r>
            <a:endParaRPr lang="en-ZA" sz="2400" b="1" dirty="0">
              <a:solidFill>
                <a:srgbClr val="DD5E12"/>
              </a:solidFill>
            </a:endParaRPr>
          </a:p>
        </p:txBody>
      </p:sp>
      <p:pic>
        <p:nvPicPr>
          <p:cNvPr id="16" name="Full Logo Name">
            <a:extLst>
              <a:ext uri="{FF2B5EF4-FFF2-40B4-BE49-F238E27FC236}">
                <a16:creationId xmlns:a16="http://schemas.microsoft.com/office/drawing/2014/main" id="{19CF0368-C389-4382-9051-88EB20AAD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1115" y="398620"/>
            <a:ext cx="3097383" cy="175841"/>
          </a:xfrm>
          <a:prstGeom prst="rect">
            <a:avLst/>
          </a:prstGeom>
        </p:spPr>
      </p:pic>
    </p:spTree>
    <p:extLst>
      <p:ext uri="{BB962C8B-B14F-4D97-AF65-F5344CB8AC3E}">
        <p14:creationId xmlns:p14="http://schemas.microsoft.com/office/powerpoint/2010/main" val="52333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 Slide 3">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B66271D7-2CFA-41FF-A853-A0C8B0D6C02E}"/>
              </a:ext>
            </a:extLst>
          </p:cNvPr>
          <p:cNvSpPr/>
          <p:nvPr userDrawn="1"/>
        </p:nvSpPr>
        <p:spPr>
          <a:xfrm rot="10800000" flipH="1">
            <a:off x="2" y="1"/>
            <a:ext cx="1087991" cy="964735"/>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25" y="96000"/>
            <a:ext cx="662343" cy="77273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9830" y="213268"/>
            <a:ext cx="3097383" cy="175841"/>
          </a:xfrm>
          <a:prstGeom prst="rect">
            <a:avLst/>
          </a:prstGeom>
        </p:spPr>
      </p:pic>
      <p:pic>
        <p:nvPicPr>
          <p:cNvPr id="5" name="Picture 4">
            <a:extLst>
              <a:ext uri="{FF2B5EF4-FFF2-40B4-BE49-F238E27FC236}">
                <a16:creationId xmlns:a16="http://schemas.microsoft.com/office/drawing/2014/main" id="{985D1C26-02AB-4603-96AE-C4D676FF18B9}"/>
              </a:ext>
            </a:extLst>
          </p:cNvPr>
          <p:cNvPicPr>
            <a:picLocks noChangeAspect="1"/>
          </p:cNvPicPr>
          <p:nvPr userDrawn="1"/>
        </p:nvPicPr>
        <p:blipFill rotWithShape="1">
          <a:blip r:embed="rId4"/>
          <a:srcRect t="40524" b="37228"/>
          <a:stretch/>
        </p:blipFill>
        <p:spPr>
          <a:xfrm>
            <a:off x="0" y="6488669"/>
            <a:ext cx="12204357" cy="369332"/>
          </a:xfrm>
          <a:prstGeom prst="rect">
            <a:avLst/>
          </a:prstGeom>
        </p:spPr>
      </p:pic>
      <p:sp>
        <p:nvSpPr>
          <p:cNvPr id="6" name="Body Copy Holder">
            <a:extLst>
              <a:ext uri="{FF2B5EF4-FFF2-40B4-BE49-F238E27FC236}">
                <a16:creationId xmlns:a16="http://schemas.microsoft.com/office/drawing/2014/main" id="{F841E871-D4A8-4828-BE8C-D830AD2A2D48}"/>
              </a:ext>
            </a:extLst>
          </p:cNvPr>
          <p:cNvSpPr>
            <a:spLocks noGrp="1"/>
          </p:cNvSpPr>
          <p:nvPr>
            <p:ph type="body" sz="quarter" idx="18" hasCustomPrompt="1"/>
          </p:nvPr>
        </p:nvSpPr>
        <p:spPr>
          <a:xfrm>
            <a:off x="629365" y="2635353"/>
            <a:ext cx="5326745" cy="3183947"/>
          </a:xfrm>
          <a:prstGeom prst="rect">
            <a:avLst/>
          </a:prstGeom>
        </p:spPr>
        <p:txBody>
          <a:bodyPr/>
          <a:lstStyle>
            <a:lvl1pPr marL="0" indent="0">
              <a:buNone/>
              <a:defRPr sz="1100" b="0">
                <a:solidFill>
                  <a:schemeClr val="bg1"/>
                </a:solidFill>
              </a:defRPr>
            </a:lvl1pPr>
          </a:lstStyle>
          <a:p>
            <a:pPr lvl="0"/>
            <a:r>
              <a:rPr lang="en-US" dirty="0"/>
              <a:t>Body Copy</a:t>
            </a:r>
            <a:endParaRPr lang="en-ZA" dirty="0"/>
          </a:p>
        </p:txBody>
      </p:sp>
      <p:sp>
        <p:nvSpPr>
          <p:cNvPr id="7" name="Master Header">
            <a:extLst>
              <a:ext uri="{FF2B5EF4-FFF2-40B4-BE49-F238E27FC236}">
                <a16:creationId xmlns:a16="http://schemas.microsoft.com/office/drawing/2014/main" id="{9ED196E7-334B-4F27-98BC-E529FCAEDCB3}"/>
              </a:ext>
            </a:extLst>
          </p:cNvPr>
          <p:cNvSpPr>
            <a:spLocks noGrp="1"/>
          </p:cNvSpPr>
          <p:nvPr>
            <p:ph type="title" hasCustomPrompt="1"/>
          </p:nvPr>
        </p:nvSpPr>
        <p:spPr>
          <a:xfrm>
            <a:off x="607331" y="1060736"/>
            <a:ext cx="4916487" cy="706281"/>
          </a:xfrm>
          <a:prstGeom prst="rect">
            <a:avLst/>
          </a:prstGeom>
        </p:spPr>
        <p:txBody>
          <a:bodyPr/>
          <a:lstStyle>
            <a:lvl1pPr>
              <a:defRPr b="1"/>
            </a:lvl1pPr>
          </a:lstStyle>
          <a:p>
            <a:r>
              <a:rPr lang="en-US" dirty="0"/>
              <a:t>Corporate Profile</a:t>
            </a:r>
            <a:endParaRPr lang="en-ZA" dirty="0"/>
          </a:p>
        </p:txBody>
      </p:sp>
      <p:sp>
        <p:nvSpPr>
          <p:cNvPr id="9" name="Body Copy Holder">
            <a:extLst>
              <a:ext uri="{FF2B5EF4-FFF2-40B4-BE49-F238E27FC236}">
                <a16:creationId xmlns:a16="http://schemas.microsoft.com/office/drawing/2014/main" id="{01E5672E-6F40-4109-B911-D2B60A675E21}"/>
              </a:ext>
            </a:extLst>
          </p:cNvPr>
          <p:cNvSpPr>
            <a:spLocks noGrp="1"/>
          </p:cNvSpPr>
          <p:nvPr>
            <p:ph type="body" sz="quarter" idx="19" hasCustomPrompt="1"/>
          </p:nvPr>
        </p:nvSpPr>
        <p:spPr>
          <a:xfrm>
            <a:off x="6263689" y="2627807"/>
            <a:ext cx="5326745" cy="3202512"/>
          </a:xfrm>
          <a:prstGeom prst="rect">
            <a:avLst/>
          </a:prstGeom>
        </p:spPr>
        <p:txBody>
          <a:bodyPr/>
          <a:lstStyle>
            <a:lvl1pPr marL="0" indent="0">
              <a:buNone/>
              <a:defRPr sz="1100" b="0">
                <a:solidFill>
                  <a:schemeClr val="bg1"/>
                </a:solidFill>
              </a:defRPr>
            </a:lvl1pPr>
          </a:lstStyle>
          <a:p>
            <a:pPr lvl="0"/>
            <a:r>
              <a:rPr lang="en-US" dirty="0"/>
              <a:t>Body Copy</a:t>
            </a:r>
            <a:endParaRPr lang="en-ZA" dirty="0"/>
          </a:p>
        </p:txBody>
      </p:sp>
    </p:spTree>
    <p:extLst>
      <p:ext uri="{BB962C8B-B14F-4D97-AF65-F5344CB8AC3E}">
        <p14:creationId xmlns:p14="http://schemas.microsoft.com/office/powerpoint/2010/main" val="21204826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22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15:clr>
            <a:srgbClr val="F26B43"/>
          </p15:clr>
        </p15:guide>
        <p15:guide id="4" pos="7680">
          <p15:clr>
            <a:srgbClr val="F26B43"/>
          </p15:clr>
        </p15:guide>
        <p15:guide id="5" orient="horz" pos="346">
          <p15:clr>
            <a:srgbClr val="F26B43"/>
          </p15:clr>
        </p15:guide>
        <p15:guide id="6" orient="horz" pos="3974">
          <p15:clr>
            <a:srgbClr val="F26B43"/>
          </p15:clr>
        </p15:guide>
        <p15:guide id="7" pos="665">
          <p15:clr>
            <a:srgbClr val="F26B43"/>
          </p15:clr>
        </p15:guide>
        <p15:guide id="8" pos="70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3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range background with text and a person in a helmet&#10;&#10;AI-generated content may be incorrect.">
            <a:extLst>
              <a:ext uri="{FF2B5EF4-FFF2-40B4-BE49-F238E27FC236}">
                <a16:creationId xmlns:a16="http://schemas.microsoft.com/office/drawing/2014/main" id="{6F2F0DA8-3DAF-2962-6FD2-717DF07E3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946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4FAED6-DFEF-19FF-4661-040D1BDE2C40}"/>
              </a:ext>
            </a:extLst>
          </p:cNvPr>
          <p:cNvSpPr>
            <a:spLocks noGrp="1"/>
          </p:cNvSpPr>
          <p:nvPr>
            <p:ph type="ctrTitle"/>
          </p:nvPr>
        </p:nvSpPr>
        <p:spPr>
          <a:xfrm>
            <a:off x="2" y="4914543"/>
            <a:ext cx="10284823" cy="1066800"/>
          </a:xfrm>
        </p:spPr>
        <p:txBody>
          <a:bodyPr/>
          <a:lstStyle/>
          <a:p>
            <a:pPr>
              <a:lnSpc>
                <a:spcPct val="100000"/>
              </a:lnSpc>
            </a:pPr>
            <a:r>
              <a:rPr lang="en-US" sz="2800" dirty="0"/>
              <a:t>Service Sector Education and Training Authority (Service SETA)</a:t>
            </a:r>
            <a:br>
              <a:rPr lang="en-US" sz="2800" dirty="0"/>
            </a:br>
            <a:r>
              <a:rPr lang="en-US" sz="2000" dirty="0"/>
              <a:t>Audit outcome 2024-25 </a:t>
            </a:r>
            <a:br>
              <a:rPr lang="en-US" sz="2400" dirty="0"/>
            </a:br>
            <a:endParaRPr lang="en-US" sz="2000" b="0" dirty="0">
              <a:solidFill>
                <a:srgbClr val="60A6D9"/>
              </a:solidFill>
            </a:endParaRPr>
          </a:p>
        </p:txBody>
      </p:sp>
      <p:sp>
        <p:nvSpPr>
          <p:cNvPr id="5" name="Subtitle 2">
            <a:extLst>
              <a:ext uri="{FF2B5EF4-FFF2-40B4-BE49-F238E27FC236}">
                <a16:creationId xmlns:a16="http://schemas.microsoft.com/office/drawing/2014/main" id="{0D453741-C973-B666-52E5-77A213A921FD}"/>
              </a:ext>
            </a:extLst>
          </p:cNvPr>
          <p:cNvSpPr>
            <a:spLocks noGrp="1"/>
          </p:cNvSpPr>
          <p:nvPr>
            <p:ph type="subTitle" idx="1"/>
          </p:nvPr>
        </p:nvSpPr>
        <p:spPr>
          <a:xfrm>
            <a:off x="6573" y="5693834"/>
            <a:ext cx="6089428" cy="354887"/>
          </a:xfrm>
        </p:spPr>
        <p:txBody>
          <a:bodyPr>
            <a:normAutofit/>
          </a:bodyPr>
          <a:lstStyle/>
          <a:p>
            <a:r>
              <a:rPr lang="en-US" sz="1400" b="1" dirty="0"/>
              <a:t>26 November 2025</a:t>
            </a:r>
          </a:p>
        </p:txBody>
      </p:sp>
    </p:spTree>
    <p:extLst>
      <p:ext uri="{BB962C8B-B14F-4D97-AF65-F5344CB8AC3E}">
        <p14:creationId xmlns:p14="http://schemas.microsoft.com/office/powerpoint/2010/main" val="38483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9C57-BCA2-45BF-59D9-2571CA57AC52}"/>
              </a:ext>
            </a:extLst>
          </p:cNvPr>
          <p:cNvSpPr>
            <a:spLocks noGrp="1"/>
          </p:cNvSpPr>
          <p:nvPr>
            <p:ph type="title"/>
          </p:nvPr>
        </p:nvSpPr>
        <p:spPr/>
        <p:txBody>
          <a:bodyPr>
            <a:normAutofit fontScale="90000"/>
          </a:bodyPr>
          <a:lstStyle/>
          <a:p>
            <a:r>
              <a:rPr lang="en-US" dirty="0"/>
              <a:t>Our mission to advocate for an effective government cultures</a:t>
            </a:r>
          </a:p>
        </p:txBody>
      </p:sp>
      <p:sp>
        <p:nvSpPr>
          <p:cNvPr id="6" name="Slide Number Placeholder 5">
            <a:extLst>
              <a:ext uri="{FF2B5EF4-FFF2-40B4-BE49-F238E27FC236}">
                <a16:creationId xmlns:a16="http://schemas.microsoft.com/office/drawing/2014/main" id="{D691DFD2-91DC-92A6-CC68-D046C767A44D}"/>
              </a:ext>
            </a:extLst>
          </p:cNvPr>
          <p:cNvSpPr>
            <a:spLocks noGrp="1"/>
          </p:cNvSpPr>
          <p:nvPr>
            <p:ph type="sldNum" sz="quarter" idx="12"/>
          </p:nvPr>
        </p:nvSpPr>
        <p:spPr/>
        <p:txBody>
          <a:bodyPr/>
          <a:lstStyle/>
          <a:p>
            <a:pPr algn="ctr" defTabSz="914377">
              <a:defRPr/>
            </a:pPr>
            <a:fld id="{45A022D4-E209-4AB7-A16F-072BFBAC050B}" type="slidenum">
              <a:rPr lang="en-US" sz="1600" b="1">
                <a:solidFill>
                  <a:prstClr val="white"/>
                </a:solidFill>
                <a:latin typeface="Century Gothic" panose="020B0502020202020204" pitchFamily="34" charset="0"/>
                <a:sym typeface="Montserrat Regular"/>
              </a:rPr>
              <a:pPr algn="ctr" defTabSz="914377">
                <a:defRPr/>
              </a:pPr>
              <a:t>3</a:t>
            </a:fld>
            <a:endParaRPr lang="en-US" sz="1600" b="1" dirty="0">
              <a:solidFill>
                <a:prstClr val="white"/>
              </a:solidFill>
              <a:latin typeface="Century Gothic" panose="020B0502020202020204" pitchFamily="34" charset="0"/>
              <a:sym typeface="Montserrat Regular"/>
            </a:endParaRPr>
          </a:p>
        </p:txBody>
      </p:sp>
      <p:pic>
        <p:nvPicPr>
          <p:cNvPr id="3" name="Picture 2">
            <a:extLst>
              <a:ext uri="{FF2B5EF4-FFF2-40B4-BE49-F238E27FC236}">
                <a16:creationId xmlns:a16="http://schemas.microsoft.com/office/drawing/2014/main" id="{FFF7BBE0-0706-93FD-2D4F-26A7B6EBADD3}"/>
              </a:ext>
            </a:extLst>
          </p:cNvPr>
          <p:cNvPicPr>
            <a:picLocks noChangeAspect="1"/>
          </p:cNvPicPr>
          <p:nvPr/>
        </p:nvPicPr>
        <p:blipFill>
          <a:blip r:embed="rId3"/>
          <a:stretch>
            <a:fillRect/>
          </a:stretch>
        </p:blipFill>
        <p:spPr>
          <a:xfrm>
            <a:off x="609967" y="5021775"/>
            <a:ext cx="2086808" cy="1479823"/>
          </a:xfrm>
          <a:prstGeom prst="rect">
            <a:avLst/>
          </a:prstGeom>
        </p:spPr>
      </p:pic>
      <p:sp>
        <p:nvSpPr>
          <p:cNvPr id="4" name="Rectangle 3">
            <a:extLst>
              <a:ext uri="{FF2B5EF4-FFF2-40B4-BE49-F238E27FC236}">
                <a16:creationId xmlns:a16="http://schemas.microsoft.com/office/drawing/2014/main" id="{F005247B-013B-86AF-97CB-DABC11499233}"/>
              </a:ext>
            </a:extLst>
          </p:cNvPr>
          <p:cNvSpPr/>
          <p:nvPr/>
        </p:nvSpPr>
        <p:spPr>
          <a:xfrm>
            <a:off x="4757" y="931624"/>
            <a:ext cx="3181764" cy="5868000"/>
          </a:xfrm>
          <a:prstGeom prst="rect">
            <a:avLst/>
          </a:prstGeom>
          <a:solidFill>
            <a:srgbClr val="00A88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hangingPunct="0"/>
            <a:endParaRPr lang="en-ZA" sz="600" kern="0" cap="all" dirty="0">
              <a:solidFill>
                <a:prstClr val="white"/>
              </a:solidFill>
              <a:latin typeface="Arial" panose="020B0604020202020204"/>
              <a:sym typeface="Montserrat Regular"/>
            </a:endParaRPr>
          </a:p>
        </p:txBody>
      </p:sp>
      <p:grpSp>
        <p:nvGrpSpPr>
          <p:cNvPr id="7" name="Group 6">
            <a:extLst>
              <a:ext uri="{FF2B5EF4-FFF2-40B4-BE49-F238E27FC236}">
                <a16:creationId xmlns:a16="http://schemas.microsoft.com/office/drawing/2014/main" id="{D9A0B75B-D5C8-D369-0A41-8A40EB04F6C6}"/>
              </a:ext>
            </a:extLst>
          </p:cNvPr>
          <p:cNvGrpSpPr/>
          <p:nvPr/>
        </p:nvGrpSpPr>
        <p:grpSpPr>
          <a:xfrm>
            <a:off x="3314929" y="1213830"/>
            <a:ext cx="8694555" cy="5304349"/>
            <a:chOff x="1117318" y="1897095"/>
            <a:chExt cx="8694555" cy="5304349"/>
          </a:xfrm>
        </p:grpSpPr>
        <p:grpSp>
          <p:nvGrpSpPr>
            <p:cNvPr id="8" name="Group 7">
              <a:extLst>
                <a:ext uri="{FF2B5EF4-FFF2-40B4-BE49-F238E27FC236}">
                  <a16:creationId xmlns:a16="http://schemas.microsoft.com/office/drawing/2014/main" id="{1E6B8F42-C0DC-00BE-2ED6-F5CC37D23613}"/>
                </a:ext>
              </a:extLst>
            </p:cNvPr>
            <p:cNvGrpSpPr/>
            <p:nvPr/>
          </p:nvGrpSpPr>
          <p:grpSpPr>
            <a:xfrm>
              <a:off x="3542088" y="2783097"/>
              <a:ext cx="3408934" cy="3226621"/>
              <a:chOff x="7397688" y="3067980"/>
              <a:chExt cx="3133009" cy="2965452"/>
            </a:xfrm>
          </p:grpSpPr>
          <p:grpSp>
            <p:nvGrpSpPr>
              <p:cNvPr id="13" name="Group 12">
                <a:extLst>
                  <a:ext uri="{FF2B5EF4-FFF2-40B4-BE49-F238E27FC236}">
                    <a16:creationId xmlns:a16="http://schemas.microsoft.com/office/drawing/2014/main" id="{B433571F-E543-E7BE-8BDD-5D617626CC14}"/>
                  </a:ext>
                </a:extLst>
              </p:cNvPr>
              <p:cNvGrpSpPr>
                <a:grpSpLocks noChangeAspect="1"/>
              </p:cNvGrpSpPr>
              <p:nvPr/>
            </p:nvGrpSpPr>
            <p:grpSpPr>
              <a:xfrm>
                <a:off x="8542111" y="4054025"/>
                <a:ext cx="1029538" cy="1047831"/>
                <a:chOff x="8564643" y="3953053"/>
                <a:chExt cx="916788" cy="933078"/>
              </a:xfrm>
            </p:grpSpPr>
            <p:sp>
              <p:nvSpPr>
                <p:cNvPr id="22" name="Oval 21">
                  <a:extLst>
                    <a:ext uri="{FF2B5EF4-FFF2-40B4-BE49-F238E27FC236}">
                      <a16:creationId xmlns:a16="http://schemas.microsoft.com/office/drawing/2014/main" id="{8AFA8356-3802-A351-265F-95B888165EA0}"/>
                    </a:ext>
                  </a:extLst>
                </p:cNvPr>
                <p:cNvSpPr>
                  <a:spLocks noChangeAspect="1"/>
                </p:cNvSpPr>
                <p:nvPr/>
              </p:nvSpPr>
              <p:spPr>
                <a:xfrm>
                  <a:off x="8564643" y="3953053"/>
                  <a:ext cx="916788" cy="916792"/>
                </a:xfrm>
                <a:prstGeom prst="ellipse">
                  <a:avLst/>
                </a:prstGeom>
                <a:solidFill>
                  <a:srgbClr val="232C63"/>
                </a:solidFill>
                <a:ln w="19050" cap="flat" cmpd="sng" algn="ctr">
                  <a:noFill/>
                  <a:prstDash val="solid"/>
                  <a:miter lim="800000"/>
                </a:ln>
                <a:effectLst/>
              </p:spPr>
              <p:txBody>
                <a:bodyPr anchor="ctr"/>
                <a:lstStyle/>
                <a:p>
                  <a:pPr algn="ctr" defTabSz="914377">
                    <a:defRPr/>
                  </a:pPr>
                  <a:endParaRPr lang="en-US" sz="1200" kern="0" dirty="0">
                    <a:solidFill>
                      <a:prstClr val="white"/>
                    </a:solidFill>
                    <a:latin typeface="Century Gothic" panose="020B0502020202020204" pitchFamily="34" charset="0"/>
                    <a:sym typeface="Montserrat Regular"/>
                  </a:endParaRPr>
                </a:p>
              </p:txBody>
            </p:sp>
            <p:pic>
              <p:nvPicPr>
                <p:cNvPr id="23" name="Picture 16" descr="A arrow pointing towards the sky&#10;&#10;Description automatically generated with medium confidence">
                  <a:extLst>
                    <a:ext uri="{FF2B5EF4-FFF2-40B4-BE49-F238E27FC236}">
                      <a16:creationId xmlns:a16="http://schemas.microsoft.com/office/drawing/2014/main" id="{291D3C44-18A6-6373-BF0C-335444B067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843" y="3993091"/>
                  <a:ext cx="661309" cy="8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00B5C44F-9969-1FC3-1B1D-87125CBFF002}"/>
                  </a:ext>
                </a:extLst>
              </p:cNvPr>
              <p:cNvGrpSpPr>
                <a:grpSpLocks noChangeAspect="1"/>
              </p:cNvGrpSpPr>
              <p:nvPr/>
            </p:nvGrpSpPr>
            <p:grpSpPr>
              <a:xfrm>
                <a:off x="7397688" y="3067980"/>
                <a:ext cx="3133009" cy="2965452"/>
                <a:chOff x="6764465" y="2116800"/>
                <a:chExt cx="3916260" cy="3706813"/>
              </a:xfrm>
            </p:grpSpPr>
            <p:grpSp>
              <p:nvGrpSpPr>
                <p:cNvPr id="15" name="Group 14">
                  <a:extLst>
                    <a:ext uri="{FF2B5EF4-FFF2-40B4-BE49-F238E27FC236}">
                      <a16:creationId xmlns:a16="http://schemas.microsoft.com/office/drawing/2014/main" id="{D86F49C2-16FE-610D-44F9-6A2E7B9068B6}"/>
                    </a:ext>
                  </a:extLst>
                </p:cNvPr>
                <p:cNvGrpSpPr/>
                <p:nvPr/>
              </p:nvGrpSpPr>
              <p:grpSpPr>
                <a:xfrm>
                  <a:off x="6764465" y="2116800"/>
                  <a:ext cx="3916260" cy="3706813"/>
                  <a:chOff x="6896545" y="2116800"/>
                  <a:chExt cx="3916260" cy="3706813"/>
                </a:xfrm>
              </p:grpSpPr>
              <p:pic>
                <p:nvPicPr>
                  <p:cNvPr id="17" name="Graphic 16">
                    <a:extLst>
                      <a:ext uri="{FF2B5EF4-FFF2-40B4-BE49-F238E27FC236}">
                        <a16:creationId xmlns:a16="http://schemas.microsoft.com/office/drawing/2014/main" id="{CE306F24-09A3-ABC8-EC0C-4CD59E14E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6801" y="2116800"/>
                    <a:ext cx="3706004" cy="3706813"/>
                  </a:xfrm>
                  <a:prstGeom prst="rect">
                    <a:avLst/>
                  </a:prstGeom>
                </p:spPr>
              </p:pic>
              <p:sp>
                <p:nvSpPr>
                  <p:cNvPr id="18" name="Text Placeholder 1">
                    <a:extLst>
                      <a:ext uri="{FF2B5EF4-FFF2-40B4-BE49-F238E27FC236}">
                        <a16:creationId xmlns:a16="http://schemas.microsoft.com/office/drawing/2014/main" id="{A39D432C-6301-64FF-B72E-72F40007B3EF}"/>
                      </a:ext>
                    </a:extLst>
                  </p:cNvPr>
                  <p:cNvSpPr txBox="1">
                    <a:spLocks/>
                  </p:cNvSpPr>
                  <p:nvPr/>
                </p:nvSpPr>
                <p:spPr>
                  <a:xfrm>
                    <a:off x="8269185" y="2539265"/>
                    <a:ext cx="2255894" cy="430834"/>
                  </a:xfrm>
                  <a:prstGeom prst="rect">
                    <a:avLst/>
                  </a:prstGeom>
                </p:spPr>
                <p:txBody>
                  <a:bodyPr lIns="106587" tIns="53295" rIns="106587" bIns="53295" anchor="ctr">
                    <a:normAutofit/>
                  </a:bodyPr>
                  <a:lstStyle>
                    <a:defPPr>
                      <a:defRPr lang="en-US"/>
                    </a:defPPr>
                    <a:lvl1pPr algn="l" defTabSz="565545" rtl="0" eaLnBrk="1" fontAlgn="auto" hangingPunct="1">
                      <a:spcBef>
                        <a:spcPts val="0"/>
                      </a:spcBef>
                      <a:spcAft>
                        <a:spcPts val="0"/>
                      </a:spcAft>
                      <a:defRPr sz="1500" kern="1200">
                        <a:solidFill>
                          <a:schemeClr val="tx1">
                            <a:tint val="75000"/>
                          </a:schemeClr>
                        </a:solidFill>
                        <a:latin typeface="+mn-lt"/>
                        <a:ea typeface="+mn-ea"/>
                        <a:cs typeface="+mn-cs"/>
                      </a:defRPr>
                    </a:lvl1pPr>
                    <a:lvl2pPr marL="565150" indent="-107950" algn="l" defTabSz="565150" rtl="0" eaLnBrk="0" fontAlgn="base" hangingPunct="0">
                      <a:spcBef>
                        <a:spcPct val="0"/>
                      </a:spcBef>
                      <a:spcAft>
                        <a:spcPct val="0"/>
                      </a:spcAft>
                      <a:defRPr sz="2300" kern="1200">
                        <a:solidFill>
                          <a:schemeClr val="tx1"/>
                        </a:solidFill>
                        <a:latin typeface="Calibri" panose="020F0502020204030204" pitchFamily="34" charset="0"/>
                        <a:ea typeface="+mn-ea"/>
                        <a:cs typeface="+mn-cs"/>
                      </a:defRPr>
                    </a:lvl2pPr>
                    <a:lvl3pPr marL="1130300" indent="-215900" algn="l" defTabSz="565150" rtl="0" eaLnBrk="0" fontAlgn="base" hangingPunct="0">
                      <a:spcBef>
                        <a:spcPct val="0"/>
                      </a:spcBef>
                      <a:spcAft>
                        <a:spcPct val="0"/>
                      </a:spcAft>
                      <a:defRPr sz="2300" kern="1200">
                        <a:solidFill>
                          <a:schemeClr val="tx1"/>
                        </a:solidFill>
                        <a:latin typeface="Calibri" panose="020F0502020204030204" pitchFamily="34" charset="0"/>
                        <a:ea typeface="+mn-ea"/>
                        <a:cs typeface="+mn-cs"/>
                      </a:defRPr>
                    </a:lvl3pPr>
                    <a:lvl4pPr marL="1695450" indent="-323850" algn="l" defTabSz="565150" rtl="0" eaLnBrk="0" fontAlgn="base" hangingPunct="0">
                      <a:spcBef>
                        <a:spcPct val="0"/>
                      </a:spcBef>
                      <a:spcAft>
                        <a:spcPct val="0"/>
                      </a:spcAft>
                      <a:defRPr sz="2300" kern="1200">
                        <a:solidFill>
                          <a:schemeClr val="tx1"/>
                        </a:solidFill>
                        <a:latin typeface="Calibri" panose="020F0502020204030204" pitchFamily="34" charset="0"/>
                        <a:ea typeface="+mn-ea"/>
                        <a:cs typeface="+mn-cs"/>
                      </a:defRPr>
                    </a:lvl4pPr>
                    <a:lvl5pPr marL="2260600" indent="-431800" algn="l" defTabSz="565150" rtl="0" eaLnBrk="0" fontAlgn="base" hangingPunct="0">
                      <a:spcBef>
                        <a:spcPct val="0"/>
                      </a:spcBef>
                      <a:spcAft>
                        <a:spcPct val="0"/>
                      </a:spcAft>
                      <a:defRPr sz="2300" kern="1200">
                        <a:solidFill>
                          <a:schemeClr val="tx1"/>
                        </a:solidFill>
                        <a:latin typeface="Calibri" panose="020F0502020204030204" pitchFamily="34" charset="0"/>
                        <a:ea typeface="+mn-ea"/>
                        <a:cs typeface="+mn-cs"/>
                      </a:defRPr>
                    </a:lvl5pPr>
                    <a:lvl6pPr marL="2286000" algn="l" defTabSz="914400" rtl="0" eaLnBrk="1" latinLnBrk="0" hangingPunct="1">
                      <a:defRPr sz="2300" kern="1200">
                        <a:solidFill>
                          <a:schemeClr val="tx1"/>
                        </a:solidFill>
                        <a:latin typeface="Calibri" panose="020F0502020204030204" pitchFamily="34" charset="0"/>
                        <a:ea typeface="+mn-ea"/>
                        <a:cs typeface="+mn-cs"/>
                      </a:defRPr>
                    </a:lvl6pPr>
                    <a:lvl7pPr marL="2743200" algn="l" defTabSz="914400" rtl="0" eaLnBrk="1" latinLnBrk="0" hangingPunct="1">
                      <a:defRPr sz="2300" kern="1200">
                        <a:solidFill>
                          <a:schemeClr val="tx1"/>
                        </a:solidFill>
                        <a:latin typeface="Calibri" panose="020F0502020204030204" pitchFamily="34" charset="0"/>
                        <a:ea typeface="+mn-ea"/>
                        <a:cs typeface="+mn-cs"/>
                      </a:defRPr>
                    </a:lvl7pPr>
                    <a:lvl8pPr marL="3200400" algn="l" defTabSz="914400" rtl="0" eaLnBrk="1" latinLnBrk="0" hangingPunct="1">
                      <a:defRPr sz="2300" kern="1200">
                        <a:solidFill>
                          <a:schemeClr val="tx1"/>
                        </a:solidFill>
                        <a:latin typeface="Calibri" panose="020F0502020204030204" pitchFamily="34" charset="0"/>
                        <a:ea typeface="+mn-ea"/>
                        <a:cs typeface="+mn-cs"/>
                      </a:defRPr>
                    </a:lvl8pPr>
                    <a:lvl9pPr marL="3657600" algn="l" defTabSz="914400" rtl="0" eaLnBrk="1" latinLnBrk="0" hangingPunct="1">
                      <a:defRPr sz="2300" kern="1200">
                        <a:solidFill>
                          <a:schemeClr val="tx1"/>
                        </a:solidFill>
                        <a:latin typeface="Calibri" panose="020F0502020204030204" pitchFamily="34" charset="0"/>
                        <a:ea typeface="+mn-ea"/>
                        <a:cs typeface="+mn-cs"/>
                      </a:defRPr>
                    </a:lvl9pPr>
                  </a:lstStyle>
                  <a:p>
                    <a:pPr algn="ctr" defTabSz="565531">
                      <a:defRPr/>
                    </a:pPr>
                    <a:r>
                      <a:rPr lang="en-US" sz="1000" b="1" dirty="0">
                        <a:solidFill>
                          <a:prstClr val="white"/>
                        </a:solidFill>
                        <a:latin typeface="Century Gothic" panose="020B0502020202020204" pitchFamily="34" charset="0"/>
                        <a:sym typeface="Montserrat Regular"/>
                      </a:rPr>
                      <a:t>PERFORMANCE</a:t>
                    </a:r>
                  </a:p>
                </p:txBody>
              </p:sp>
              <p:sp>
                <p:nvSpPr>
                  <p:cNvPr id="19" name="Text Placeholder 1">
                    <a:extLst>
                      <a:ext uri="{FF2B5EF4-FFF2-40B4-BE49-F238E27FC236}">
                        <a16:creationId xmlns:a16="http://schemas.microsoft.com/office/drawing/2014/main" id="{E2CE6A6D-B8F3-8BDC-0B58-6631854E120F}"/>
                      </a:ext>
                    </a:extLst>
                  </p:cNvPr>
                  <p:cNvSpPr txBox="1">
                    <a:spLocks/>
                  </p:cNvSpPr>
                  <p:nvPr/>
                </p:nvSpPr>
                <p:spPr>
                  <a:xfrm>
                    <a:off x="6896545" y="3776733"/>
                    <a:ext cx="1511999" cy="6540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65531">
                      <a:spcBef>
                        <a:spcPts val="0"/>
                      </a:spcBef>
                      <a:buNone/>
                      <a:defRPr/>
                    </a:pPr>
                    <a:r>
                      <a:rPr lang="en-US" sz="1000" b="1" dirty="0">
                        <a:solidFill>
                          <a:srgbClr val="595959"/>
                        </a:solidFill>
                        <a:sym typeface="Montserrat Regular"/>
                      </a:rPr>
                      <a:t>INSTITUTIONAL INTEGRITY</a:t>
                    </a:r>
                  </a:p>
                </p:txBody>
              </p:sp>
              <p:sp>
                <p:nvSpPr>
                  <p:cNvPr id="20" name="Text Placeholder 1">
                    <a:extLst>
                      <a:ext uri="{FF2B5EF4-FFF2-40B4-BE49-F238E27FC236}">
                        <a16:creationId xmlns:a16="http://schemas.microsoft.com/office/drawing/2014/main" id="{42C99137-88B5-7E35-F22C-74CADBB03AE1}"/>
                      </a:ext>
                    </a:extLst>
                  </p:cNvPr>
                  <p:cNvSpPr txBox="1">
                    <a:spLocks/>
                  </p:cNvSpPr>
                  <p:nvPr/>
                </p:nvSpPr>
                <p:spPr bwMode="auto">
                  <a:xfrm>
                    <a:off x="7362570" y="5077424"/>
                    <a:ext cx="2745503" cy="60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defTabSz="565531">
                      <a:lnSpc>
                        <a:spcPct val="90000"/>
                      </a:lnSpc>
                      <a:spcBef>
                        <a:spcPts val="0"/>
                      </a:spcBef>
                      <a:buNone/>
                      <a:defRPr/>
                    </a:pPr>
                    <a:r>
                      <a:rPr lang="en-US" altLang="en-US" sz="1000" b="1" kern="0" dirty="0">
                        <a:solidFill>
                          <a:prstClr val="white"/>
                        </a:solidFill>
                        <a:latin typeface="Century Gothic" panose="020B0502020202020204" pitchFamily="34" charset="0"/>
                        <a:sym typeface="Montserrat Regular"/>
                      </a:rPr>
                      <a:t>TRANSPARENCY</a:t>
                    </a:r>
                    <a:endParaRPr lang="en-US" altLang="en-US" sz="1000" kern="0" dirty="0">
                      <a:solidFill>
                        <a:prstClr val="white"/>
                      </a:solidFill>
                      <a:latin typeface="Century Gothic" panose="020B0502020202020204" pitchFamily="34" charset="0"/>
                      <a:sym typeface="Montserrat Regular"/>
                    </a:endParaRPr>
                  </a:p>
                </p:txBody>
              </p:sp>
              <p:sp>
                <p:nvSpPr>
                  <p:cNvPr id="21" name="Text Placeholder 1">
                    <a:extLst>
                      <a:ext uri="{FF2B5EF4-FFF2-40B4-BE49-F238E27FC236}">
                        <a16:creationId xmlns:a16="http://schemas.microsoft.com/office/drawing/2014/main" id="{4C24F036-D7A1-631E-C26B-AD5041DBC097}"/>
                      </a:ext>
                    </a:extLst>
                  </p:cNvPr>
                  <p:cNvSpPr txBox="1">
                    <a:spLocks/>
                  </p:cNvSpPr>
                  <p:nvPr/>
                </p:nvSpPr>
                <p:spPr>
                  <a:xfrm>
                    <a:off x="9774939" y="3779032"/>
                    <a:ext cx="988241" cy="10958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65531">
                      <a:spcBef>
                        <a:spcPts val="0"/>
                      </a:spcBef>
                      <a:buNone/>
                      <a:defRPr/>
                    </a:pPr>
                    <a:r>
                      <a:rPr lang="en-US" sz="1000" b="1" dirty="0">
                        <a:solidFill>
                          <a:prstClr val="white"/>
                        </a:solidFill>
                        <a:sym typeface="Montserrat Regular"/>
                      </a:rPr>
                      <a:t>ACCOUNTABILITY</a:t>
                    </a:r>
                  </a:p>
                </p:txBody>
              </p:sp>
            </p:grpSp>
            <p:sp>
              <p:nvSpPr>
                <p:cNvPr id="16" name="Text Placeholder 1">
                  <a:extLst>
                    <a:ext uri="{FF2B5EF4-FFF2-40B4-BE49-F238E27FC236}">
                      <a16:creationId xmlns:a16="http://schemas.microsoft.com/office/drawing/2014/main" id="{94ED90AD-39E9-D07C-F063-347FDF104291}"/>
                    </a:ext>
                  </a:extLst>
                </p:cNvPr>
                <p:cNvSpPr txBox="1">
                  <a:spLocks/>
                </p:cNvSpPr>
                <p:nvPr/>
              </p:nvSpPr>
              <p:spPr bwMode="auto">
                <a:xfrm>
                  <a:off x="8026011" y="3894432"/>
                  <a:ext cx="1603423" cy="43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ctr" defTabSz="861617">
                    <a:lnSpc>
                      <a:spcPct val="90000"/>
                    </a:lnSpc>
                    <a:spcBef>
                      <a:spcPts val="943"/>
                    </a:spcBef>
                    <a:buNone/>
                    <a:defRPr/>
                  </a:pPr>
                  <a:r>
                    <a:rPr lang="en-US" altLang="en-US" sz="1000" b="1" kern="0" dirty="0">
                      <a:solidFill>
                        <a:prstClr val="white"/>
                      </a:solidFill>
                      <a:latin typeface="Century Gothic" panose="020B0502020202020204" pitchFamily="34" charset="0"/>
                      <a:sym typeface="Montserrat Regular"/>
                    </a:rPr>
                    <a:t>CULTURE</a:t>
                  </a:r>
                </a:p>
              </p:txBody>
            </p:sp>
          </p:grpSp>
        </p:grpSp>
        <p:sp>
          <p:nvSpPr>
            <p:cNvPr id="9" name="TextBox 8">
              <a:extLst>
                <a:ext uri="{FF2B5EF4-FFF2-40B4-BE49-F238E27FC236}">
                  <a16:creationId xmlns:a16="http://schemas.microsoft.com/office/drawing/2014/main" id="{F7219E19-5A5E-C4FA-EE15-42BF84A75A04}"/>
                </a:ext>
              </a:extLst>
            </p:cNvPr>
            <p:cNvSpPr txBox="1"/>
            <p:nvPr/>
          </p:nvSpPr>
          <p:spPr>
            <a:xfrm>
              <a:off x="6700569" y="1897095"/>
              <a:ext cx="3111304" cy="1810752"/>
            </a:xfrm>
            <a:prstGeom prst="rect">
              <a:avLst/>
            </a:prstGeom>
            <a:solidFill>
              <a:srgbClr val="172C54">
                <a:alpha val="10196"/>
              </a:srgbClr>
            </a:solidFill>
          </p:spPr>
          <p:txBody>
            <a:bodyPr wrap="square" rtlCol="0">
              <a:spAutoFit/>
            </a:bodyPr>
            <a:lstStyle/>
            <a:p>
              <a:pPr algn="ctr" defTabSz="1219139" hangingPunct="0">
                <a:spcBef>
                  <a:spcPts val="100"/>
                </a:spcBef>
                <a:defRPr/>
              </a:pPr>
              <a:endParaRPr lang="en-ZA" sz="1100" kern="0" cap="all" dirty="0">
                <a:solidFill>
                  <a:srgbClr val="172C54"/>
                </a:solidFill>
                <a:latin typeface="Century Gothic" panose="020B0502020202020204" pitchFamily="34" charset="0"/>
                <a:sym typeface="Montserrat Regular"/>
              </a:endParaRPr>
            </a:p>
            <a:p>
              <a:pPr algn="ctr" defTabSz="1219139" hangingPunct="0">
                <a:spcBef>
                  <a:spcPts val="100"/>
                </a:spcBef>
                <a:defRPr/>
              </a:pPr>
              <a:r>
                <a:rPr lang="en-ZA" sz="1100" kern="0" cap="all" dirty="0">
                  <a:solidFill>
                    <a:srgbClr val="172C54"/>
                  </a:solidFill>
                  <a:latin typeface="Century Gothic" panose="020B0502020202020204" pitchFamily="34" charset="0"/>
                  <a:sym typeface="Montserrat Regular"/>
                </a:rPr>
                <a:t>Demonstrate commitment to improving lived realities of South Africans by </a:t>
              </a:r>
              <a:r>
                <a:rPr lang="en-ZA" sz="1100" b="1" kern="0" cap="all" dirty="0">
                  <a:solidFill>
                    <a:srgbClr val="172C54"/>
                  </a:solidFill>
                  <a:latin typeface="Century Gothic" panose="020B0502020202020204" pitchFamily="34" charset="0"/>
                  <a:sym typeface="Montserrat Regular"/>
                </a:rPr>
                <a:t>delivering on legislated mandate and strategic objectives aligned to people’s needs</a:t>
              </a:r>
              <a:r>
                <a:rPr lang="en-ZA" sz="1100" kern="0" cap="all" dirty="0">
                  <a:solidFill>
                    <a:srgbClr val="172C54"/>
                  </a:solidFill>
                  <a:latin typeface="Century Gothic" panose="020B0502020202020204" pitchFamily="34" charset="0"/>
                  <a:sym typeface="Montserrat Regular"/>
                </a:rPr>
                <a:t>, being </a:t>
              </a:r>
              <a:r>
                <a:rPr lang="en-ZA" sz="1100" b="1" kern="0" cap="all" dirty="0">
                  <a:solidFill>
                    <a:srgbClr val="172C54"/>
                  </a:solidFill>
                  <a:latin typeface="Century Gothic" panose="020B0502020202020204" pitchFamily="34" charset="0"/>
                  <a:sym typeface="Montserrat Regular"/>
                </a:rPr>
                <a:t>financially sustainable</a:t>
              </a:r>
              <a:r>
                <a:rPr lang="en-ZA" sz="1100" kern="0" cap="all" dirty="0">
                  <a:solidFill>
                    <a:srgbClr val="172C54"/>
                  </a:solidFill>
                  <a:latin typeface="Century Gothic" panose="020B0502020202020204" pitchFamily="34" charset="0"/>
                  <a:sym typeface="Montserrat Regular"/>
                </a:rPr>
                <a:t>, and </a:t>
              </a:r>
              <a:r>
                <a:rPr lang="en-ZA" sz="1100" b="1" kern="0" cap="all" dirty="0">
                  <a:solidFill>
                    <a:srgbClr val="172C54"/>
                  </a:solidFill>
                  <a:latin typeface="Century Gothic" panose="020B0502020202020204" pitchFamily="34" charset="0"/>
                  <a:sym typeface="Montserrat Regular"/>
                </a:rPr>
                <a:t>avoiding harm to public and public sector institutions</a:t>
              </a:r>
            </a:p>
            <a:p>
              <a:pPr defTabSz="1219139" hangingPunct="0">
                <a:spcBef>
                  <a:spcPts val="100"/>
                </a:spcBef>
                <a:defRPr/>
              </a:pPr>
              <a:endParaRPr lang="en-ZA" sz="1100" b="1" kern="0" cap="all" dirty="0">
                <a:solidFill>
                  <a:srgbClr val="172C54"/>
                </a:solidFill>
                <a:latin typeface="Century Gothic" panose="020B0502020202020204" pitchFamily="34" charset="0"/>
                <a:sym typeface="Montserrat Regular"/>
              </a:endParaRPr>
            </a:p>
          </p:txBody>
        </p:sp>
        <p:sp>
          <p:nvSpPr>
            <p:cNvPr id="10" name="TextBox 9">
              <a:extLst>
                <a:ext uri="{FF2B5EF4-FFF2-40B4-BE49-F238E27FC236}">
                  <a16:creationId xmlns:a16="http://schemas.microsoft.com/office/drawing/2014/main" id="{88248BDF-BEA8-F7F8-3CF0-2343DDB4170A}"/>
                </a:ext>
              </a:extLst>
            </p:cNvPr>
            <p:cNvSpPr txBox="1"/>
            <p:nvPr/>
          </p:nvSpPr>
          <p:spPr>
            <a:xfrm>
              <a:off x="6585586" y="5390692"/>
              <a:ext cx="3075403" cy="1810752"/>
            </a:xfrm>
            <a:prstGeom prst="rect">
              <a:avLst/>
            </a:prstGeom>
            <a:solidFill>
              <a:srgbClr val="6BAADF">
                <a:alpha val="10196"/>
              </a:srgbClr>
            </a:solidFill>
          </p:spPr>
          <p:txBody>
            <a:bodyPr wrap="square" rtlCol="0">
              <a:spAutoFit/>
            </a:bodyPr>
            <a:lstStyle/>
            <a:p>
              <a:pPr defTabSz="1219139" hangingPunct="0">
                <a:spcBef>
                  <a:spcPts val="100"/>
                </a:spcBef>
                <a:defRPr/>
              </a:pPr>
              <a:endParaRPr lang="en-ZA" sz="1100" kern="0" cap="all" dirty="0">
                <a:solidFill>
                  <a:srgbClr val="6BAADF"/>
                </a:solidFill>
                <a:latin typeface="Century Gothic" panose="020B0502020202020204" pitchFamily="34" charset="0"/>
                <a:sym typeface="Montserrat Regular"/>
              </a:endParaRPr>
            </a:p>
            <a:p>
              <a:pPr algn="ctr" defTabSz="1219139" hangingPunct="0">
                <a:spcBef>
                  <a:spcPts val="100"/>
                </a:spcBef>
                <a:defRPr/>
              </a:pPr>
              <a:r>
                <a:rPr lang="en-ZA" sz="1100" kern="0" cap="all" dirty="0">
                  <a:solidFill>
                    <a:srgbClr val="6BAADF"/>
                  </a:solidFill>
                  <a:latin typeface="Century Gothic" panose="020B0502020202020204" pitchFamily="34" charset="0"/>
                  <a:sym typeface="Montserrat Regular"/>
                </a:rPr>
                <a:t>Be responsive to public, oversight and other stakeholders through </a:t>
              </a:r>
              <a:r>
                <a:rPr lang="en-ZA" sz="1100" b="1" kern="0" cap="all" dirty="0">
                  <a:solidFill>
                    <a:srgbClr val="6BAADF"/>
                  </a:solidFill>
                  <a:latin typeface="Century Gothic" panose="020B0502020202020204" pitchFamily="34" charset="0"/>
                  <a:sym typeface="Montserrat Regular"/>
                </a:rPr>
                <a:t>reporting and providing answers on mandated responsibilities fulfilled, actions taken and decisions made</a:t>
              </a:r>
              <a:r>
                <a:rPr lang="en-ZA" sz="1100" kern="0" cap="all" dirty="0">
                  <a:solidFill>
                    <a:srgbClr val="6BAADF"/>
                  </a:solidFill>
                  <a:latin typeface="Century Gothic" panose="020B0502020202020204" pitchFamily="34" charset="0"/>
                  <a:sym typeface="Montserrat Regular"/>
                </a:rPr>
                <a:t>; ensure </a:t>
              </a:r>
              <a:r>
                <a:rPr lang="en-ZA" sz="1100" b="1" kern="0" cap="all" dirty="0">
                  <a:solidFill>
                    <a:srgbClr val="6BAADF"/>
                  </a:solidFill>
                  <a:latin typeface="Century Gothic" panose="020B0502020202020204" pitchFamily="34" charset="0"/>
                  <a:sym typeface="Montserrat Regular"/>
                </a:rPr>
                <a:t>swift consequences </a:t>
              </a:r>
              <a:r>
                <a:rPr lang="en-ZA" sz="1100" kern="0" cap="all" dirty="0">
                  <a:solidFill>
                    <a:srgbClr val="6BAADF"/>
                  </a:solidFill>
                  <a:latin typeface="Century Gothic" panose="020B0502020202020204" pitchFamily="34" charset="0"/>
                  <a:sym typeface="Montserrat Regular"/>
                </a:rPr>
                <a:t>for transgressions and poor performance</a:t>
              </a:r>
            </a:p>
            <a:p>
              <a:pPr defTabSz="1219139" hangingPunct="0">
                <a:spcBef>
                  <a:spcPts val="100"/>
                </a:spcBef>
                <a:defRPr/>
              </a:pPr>
              <a:endParaRPr lang="en-ZA" sz="1100" b="1" kern="0" cap="all" dirty="0">
                <a:solidFill>
                  <a:srgbClr val="6BAADF"/>
                </a:solidFill>
                <a:latin typeface="Century Gothic" panose="020B0502020202020204" pitchFamily="34" charset="0"/>
                <a:sym typeface="Montserrat Regular"/>
              </a:endParaRPr>
            </a:p>
          </p:txBody>
        </p:sp>
        <p:sp>
          <p:nvSpPr>
            <p:cNvPr id="11" name="TextBox 10">
              <a:extLst>
                <a:ext uri="{FF2B5EF4-FFF2-40B4-BE49-F238E27FC236}">
                  <a16:creationId xmlns:a16="http://schemas.microsoft.com/office/drawing/2014/main" id="{677CD3A1-76E5-90FB-E47D-968592B3E85B}"/>
                </a:ext>
              </a:extLst>
            </p:cNvPr>
            <p:cNvSpPr txBox="1"/>
            <p:nvPr/>
          </p:nvSpPr>
          <p:spPr>
            <a:xfrm>
              <a:off x="1309715" y="5655097"/>
              <a:ext cx="3082833" cy="1472198"/>
            </a:xfrm>
            <a:prstGeom prst="rect">
              <a:avLst/>
            </a:prstGeom>
            <a:solidFill>
              <a:srgbClr val="00A88E">
                <a:alpha val="9804"/>
              </a:srgbClr>
            </a:solidFill>
          </p:spPr>
          <p:txBody>
            <a:bodyPr wrap="square" rtlCol="0">
              <a:spAutoFit/>
            </a:bodyPr>
            <a:lstStyle/>
            <a:p>
              <a:pPr algn="ctr" defTabSz="1219139" hangingPunct="0">
                <a:spcBef>
                  <a:spcPts val="100"/>
                </a:spcBef>
                <a:defRPr/>
              </a:pPr>
              <a:endParaRPr lang="en-ZA" sz="1100" kern="0" cap="all" dirty="0">
                <a:solidFill>
                  <a:srgbClr val="00A88E"/>
                </a:solidFill>
                <a:latin typeface="Century Gothic" panose="020B0502020202020204" pitchFamily="34" charset="0"/>
                <a:sym typeface="Montserrat Regular"/>
              </a:endParaRPr>
            </a:p>
            <a:p>
              <a:pPr algn="ctr" defTabSz="1219139" hangingPunct="0">
                <a:spcBef>
                  <a:spcPts val="100"/>
                </a:spcBef>
                <a:defRPr/>
              </a:pPr>
              <a:r>
                <a:rPr lang="en-ZA" sz="1100" kern="0" cap="all" dirty="0">
                  <a:solidFill>
                    <a:srgbClr val="00A88E"/>
                  </a:solidFill>
                  <a:latin typeface="Century Gothic" panose="020B0502020202020204" pitchFamily="34" charset="0"/>
                  <a:sym typeface="Montserrat Regular"/>
                </a:rPr>
                <a:t>Provide public, oversight, auditors and other stakeholders with </a:t>
              </a:r>
              <a:r>
                <a:rPr lang="en-ZA" sz="1100" b="1" kern="0" cap="all" dirty="0">
                  <a:solidFill>
                    <a:srgbClr val="00A88E"/>
                  </a:solidFill>
                  <a:latin typeface="Century Gothic" panose="020B0502020202020204" pitchFamily="34" charset="0"/>
                  <a:sym typeface="Montserrat Regular"/>
                </a:rPr>
                <a:t>timely, relevant and reliable information on institution’s finances, performance, use of resources and compliance with legislation</a:t>
              </a:r>
            </a:p>
            <a:p>
              <a:pPr defTabSz="1219139" hangingPunct="0">
                <a:spcBef>
                  <a:spcPts val="100"/>
                </a:spcBef>
                <a:defRPr/>
              </a:pPr>
              <a:endParaRPr lang="en-ZA" sz="1100" b="1" kern="0" cap="all" dirty="0">
                <a:solidFill>
                  <a:srgbClr val="00A88E"/>
                </a:solidFill>
                <a:latin typeface="Century Gothic" panose="020B0502020202020204" pitchFamily="34" charset="0"/>
                <a:sym typeface="Montserrat Regular"/>
              </a:endParaRPr>
            </a:p>
          </p:txBody>
        </p:sp>
        <p:sp>
          <p:nvSpPr>
            <p:cNvPr id="12" name="TextBox 11">
              <a:extLst>
                <a:ext uri="{FF2B5EF4-FFF2-40B4-BE49-F238E27FC236}">
                  <a16:creationId xmlns:a16="http://schemas.microsoft.com/office/drawing/2014/main" id="{43F1B275-5008-CBAA-947F-A43554FEC37B}"/>
                </a:ext>
              </a:extLst>
            </p:cNvPr>
            <p:cNvSpPr txBox="1"/>
            <p:nvPr/>
          </p:nvSpPr>
          <p:spPr>
            <a:xfrm>
              <a:off x="1117318" y="1948910"/>
              <a:ext cx="3082833" cy="1472198"/>
            </a:xfrm>
            <a:prstGeom prst="rect">
              <a:avLst/>
            </a:prstGeom>
            <a:solidFill>
              <a:srgbClr val="595959">
                <a:alpha val="9804"/>
              </a:srgbClr>
            </a:solidFill>
          </p:spPr>
          <p:txBody>
            <a:bodyPr wrap="square" rtlCol="0">
              <a:spAutoFit/>
            </a:bodyPr>
            <a:lstStyle/>
            <a:p>
              <a:pPr algn="ctr" defTabSz="1219139" hangingPunct="0">
                <a:spcBef>
                  <a:spcPts val="100"/>
                </a:spcBef>
                <a:defRPr/>
              </a:pPr>
              <a:endParaRPr lang="en-ZA" sz="1100" kern="0" cap="all" dirty="0">
                <a:solidFill>
                  <a:srgbClr val="595959"/>
                </a:solidFill>
                <a:latin typeface="Century Gothic" panose="020B0502020202020204" pitchFamily="34" charset="0"/>
                <a:sym typeface="Montserrat Regular"/>
              </a:endParaRPr>
            </a:p>
            <a:p>
              <a:pPr algn="ctr" defTabSz="1219139" hangingPunct="0">
                <a:spcBef>
                  <a:spcPts val="100"/>
                </a:spcBef>
                <a:defRPr/>
              </a:pPr>
              <a:r>
                <a:rPr lang="en-ZA" sz="1100" kern="0" cap="all" dirty="0">
                  <a:solidFill>
                    <a:srgbClr val="595959"/>
                  </a:solidFill>
                  <a:latin typeface="Century Gothic" panose="020B0502020202020204" pitchFamily="34" charset="0"/>
                  <a:sym typeface="Montserrat Regular"/>
                </a:rPr>
                <a:t>Implement and maintain </a:t>
              </a:r>
              <a:r>
                <a:rPr lang="en-ZA" sz="1100" b="1" kern="0" cap="all" dirty="0">
                  <a:solidFill>
                    <a:srgbClr val="595959"/>
                  </a:solidFill>
                  <a:latin typeface="Century Gothic" panose="020B0502020202020204" pitchFamily="34" charset="0"/>
                  <a:sym typeface="Montserrat Regular"/>
                </a:rPr>
                <a:t>institutionalised controls </a:t>
              </a:r>
              <a:r>
                <a:rPr lang="en-ZA" sz="1100" kern="0" cap="all" dirty="0">
                  <a:solidFill>
                    <a:srgbClr val="595959"/>
                  </a:solidFill>
                  <a:latin typeface="Century Gothic" panose="020B0502020202020204" pitchFamily="34" charset="0"/>
                  <a:sym typeface="Montserrat Regular"/>
                </a:rPr>
                <a:t>to ensure leadership and officials </a:t>
              </a:r>
              <a:r>
                <a:rPr lang="en-ZA" sz="1100" b="1" kern="0" cap="all" dirty="0">
                  <a:solidFill>
                    <a:srgbClr val="595959"/>
                  </a:solidFill>
                  <a:latin typeface="Century Gothic" panose="020B0502020202020204" pitchFamily="34" charset="0"/>
                  <a:sym typeface="Montserrat Regular"/>
                </a:rPr>
                <a:t>behave ethically, comply with legislation and act in best interest </a:t>
              </a:r>
              <a:r>
                <a:rPr lang="en-ZA" sz="1100" kern="0" cap="all" dirty="0">
                  <a:solidFill>
                    <a:srgbClr val="595959"/>
                  </a:solidFill>
                  <a:latin typeface="Century Gothic" panose="020B0502020202020204" pitchFamily="34" charset="0"/>
                  <a:sym typeface="Montserrat Regular"/>
                </a:rPr>
                <a:t>of institution, </a:t>
              </a:r>
              <a:r>
                <a:rPr lang="en-ZA" sz="1100" b="1" kern="0" cap="all" dirty="0">
                  <a:solidFill>
                    <a:srgbClr val="595959"/>
                  </a:solidFill>
                  <a:latin typeface="Century Gothic" panose="020B0502020202020204" pitchFamily="34" charset="0"/>
                  <a:sym typeface="Montserrat Regular"/>
                </a:rPr>
                <a:t>avoiding conflicts of interest</a:t>
              </a:r>
            </a:p>
            <a:p>
              <a:pPr defTabSz="1219139" hangingPunct="0">
                <a:spcBef>
                  <a:spcPts val="100"/>
                </a:spcBef>
                <a:defRPr/>
              </a:pPr>
              <a:endParaRPr lang="en-ZA" sz="1100" b="1" kern="0" cap="all" dirty="0">
                <a:solidFill>
                  <a:srgbClr val="595959"/>
                </a:solidFill>
                <a:latin typeface="Century Gothic" panose="020B0502020202020204" pitchFamily="34" charset="0"/>
                <a:sym typeface="Montserrat Regular"/>
              </a:endParaRPr>
            </a:p>
          </p:txBody>
        </p:sp>
      </p:grpSp>
      <p:sp>
        <p:nvSpPr>
          <p:cNvPr id="25" name="TextBox 24">
            <a:extLst>
              <a:ext uri="{FF2B5EF4-FFF2-40B4-BE49-F238E27FC236}">
                <a16:creationId xmlns:a16="http://schemas.microsoft.com/office/drawing/2014/main" id="{A4062D57-B157-F74C-5252-661EAC174869}"/>
              </a:ext>
            </a:extLst>
          </p:cNvPr>
          <p:cNvSpPr txBox="1"/>
          <p:nvPr/>
        </p:nvSpPr>
        <p:spPr>
          <a:xfrm>
            <a:off x="177463" y="1265643"/>
            <a:ext cx="2884408" cy="2123658"/>
          </a:xfrm>
          <a:prstGeom prst="rect">
            <a:avLst/>
          </a:prstGeom>
          <a:noFill/>
        </p:spPr>
        <p:txBody>
          <a:bodyPr wrap="square" rtlCol="0">
            <a:spAutoFit/>
          </a:bodyPr>
          <a:lstStyle/>
          <a:p>
            <a:pPr defTabSz="914377">
              <a:defRPr/>
            </a:pPr>
            <a:r>
              <a:rPr lang="en-US" sz="1200" b="1" dirty="0">
                <a:solidFill>
                  <a:srgbClr val="1E3B6B"/>
                </a:solidFill>
                <a:latin typeface="Century Gothic" charset="0"/>
                <a:ea typeface="Century Gothic" charset="0"/>
                <a:cs typeface="Century Gothic" charset="0"/>
                <a:sym typeface="Montserrat Regular"/>
              </a:rPr>
              <a:t>MISSION</a:t>
            </a:r>
          </a:p>
          <a:p>
            <a:pPr defTabSz="914377">
              <a:defRPr/>
            </a:pPr>
            <a:endParaRPr lang="en-US" sz="1200" dirty="0">
              <a:solidFill>
                <a:srgbClr val="71708D"/>
              </a:solidFill>
              <a:latin typeface="Century Gothic" charset="0"/>
              <a:ea typeface="Century Gothic" charset="0"/>
              <a:cs typeface="Century Gothic" charset="0"/>
              <a:sym typeface="Montserrat Regular"/>
            </a:endParaRPr>
          </a:p>
          <a:p>
            <a:pPr defTabSz="914377">
              <a:defRPr/>
            </a:pPr>
            <a:r>
              <a:rPr lang="en-US" sz="1200" dirty="0">
                <a:solidFill>
                  <a:prstClr val="black">
                    <a:lumMod val="65000"/>
                    <a:lumOff val="35000"/>
                  </a:prstClr>
                </a:solidFill>
                <a:latin typeface="Century Gothic" charset="0"/>
                <a:ea typeface="Century Gothic" charset="0"/>
                <a:cs typeface="Century Gothic" charset="0"/>
                <a:sym typeface="Montserrat Regular"/>
              </a:rPr>
              <a:t>The Auditor-General of South Africa has a constitutional mandate and, as the supreme audit institution of South Africa, exists to strengthen our country’s democracy by enabling oversight, accountability and governance in the public sector through auditing, thereby building public confidence.</a:t>
            </a:r>
          </a:p>
        </p:txBody>
      </p:sp>
      <p:sp>
        <p:nvSpPr>
          <p:cNvPr id="26" name="TextBox 25">
            <a:extLst>
              <a:ext uri="{FF2B5EF4-FFF2-40B4-BE49-F238E27FC236}">
                <a16:creationId xmlns:a16="http://schemas.microsoft.com/office/drawing/2014/main" id="{947555F0-F24D-FBAD-E882-9C2DAEE302AF}"/>
              </a:ext>
            </a:extLst>
          </p:cNvPr>
          <p:cNvSpPr txBox="1"/>
          <p:nvPr/>
        </p:nvSpPr>
        <p:spPr>
          <a:xfrm>
            <a:off x="177463" y="3641533"/>
            <a:ext cx="2884408" cy="1200329"/>
          </a:xfrm>
          <a:prstGeom prst="rect">
            <a:avLst/>
          </a:prstGeom>
          <a:noFill/>
        </p:spPr>
        <p:txBody>
          <a:bodyPr wrap="square" rtlCol="0">
            <a:spAutoFit/>
          </a:bodyPr>
          <a:lstStyle/>
          <a:p>
            <a:pPr defTabSz="914377">
              <a:defRPr/>
            </a:pPr>
            <a:r>
              <a:rPr lang="en-US" sz="1200" b="1" dirty="0">
                <a:solidFill>
                  <a:srgbClr val="1E3B6B"/>
                </a:solidFill>
                <a:latin typeface="Century Gothic" charset="0"/>
                <a:ea typeface="Century Gothic" charset="0"/>
                <a:cs typeface="Century Gothic" charset="0"/>
                <a:sym typeface="Montserrat Regular"/>
              </a:rPr>
              <a:t>VISION</a:t>
            </a:r>
          </a:p>
          <a:p>
            <a:pPr defTabSz="914377">
              <a:defRPr/>
            </a:pPr>
            <a:endParaRPr lang="en-US" sz="1200" dirty="0">
              <a:solidFill>
                <a:srgbClr val="71708D"/>
              </a:solidFill>
              <a:latin typeface="Century Gothic" charset="0"/>
              <a:ea typeface="Century Gothic" charset="0"/>
              <a:cs typeface="Century Gothic" charset="0"/>
              <a:sym typeface="Montserrat Regular"/>
            </a:endParaRPr>
          </a:p>
          <a:p>
            <a:pPr defTabSz="914377">
              <a:defRPr/>
            </a:pPr>
            <a:r>
              <a:rPr lang="en-US" sz="1200" dirty="0">
                <a:solidFill>
                  <a:prstClr val="black">
                    <a:lumMod val="65000"/>
                    <a:lumOff val="35000"/>
                  </a:prstClr>
                </a:solidFill>
                <a:latin typeface="Century Gothic" charset="0"/>
                <a:ea typeface="Century Gothic" charset="0"/>
                <a:cs typeface="Century Gothic" charset="0"/>
                <a:sym typeface="Montserrat Regular"/>
              </a:rPr>
              <a:t>To be recognised by all our stakeholders as a relevant supreme audit institution that enhances public sector accountability</a:t>
            </a:r>
          </a:p>
        </p:txBody>
      </p:sp>
    </p:spTree>
    <p:extLst>
      <p:ext uri="{BB962C8B-B14F-4D97-AF65-F5344CB8AC3E}">
        <p14:creationId xmlns:p14="http://schemas.microsoft.com/office/powerpoint/2010/main" val="82593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546" y="245637"/>
            <a:ext cx="10438551" cy="481681"/>
          </a:xfrm>
        </p:spPr>
        <p:txBody>
          <a:bodyPr/>
          <a:lstStyle/>
          <a:p>
            <a:r>
              <a:rPr lang="en-ZA" dirty="0">
                <a:latin typeface="Century Gothic"/>
              </a:rPr>
              <a:t>Message on overall audit outcomes</a:t>
            </a:r>
            <a:endParaRPr lang="en-US" dirty="0"/>
          </a:p>
        </p:txBody>
      </p:sp>
      <p:grpSp>
        <p:nvGrpSpPr>
          <p:cNvPr id="922" name="Group 921">
            <a:extLst>
              <a:ext uri="{FF2B5EF4-FFF2-40B4-BE49-F238E27FC236}">
                <a16:creationId xmlns:a16="http://schemas.microsoft.com/office/drawing/2014/main" id="{0AE4F52E-FC14-40B0-9CDA-3947B58939AD}"/>
              </a:ext>
            </a:extLst>
          </p:cNvPr>
          <p:cNvGrpSpPr/>
          <p:nvPr/>
        </p:nvGrpSpPr>
        <p:grpSpPr>
          <a:xfrm>
            <a:off x="353070" y="2632049"/>
            <a:ext cx="4139623" cy="2086459"/>
            <a:chOff x="1032618" y="3027663"/>
            <a:chExt cx="4255802" cy="2145013"/>
          </a:xfrm>
          <a:solidFill>
            <a:srgbClr val="7030A0"/>
          </a:solidFill>
        </p:grpSpPr>
        <p:sp>
          <p:nvSpPr>
            <p:cNvPr id="923" name="Block Arc 922">
              <a:extLst>
                <a:ext uri="{FF2B5EF4-FFF2-40B4-BE49-F238E27FC236}">
                  <a16:creationId xmlns:a16="http://schemas.microsoft.com/office/drawing/2014/main" id="{6DC29654-3BB1-4BF4-B2D4-4D812DCEB6BD}"/>
                </a:ext>
              </a:extLst>
            </p:cNvPr>
            <p:cNvSpPr/>
            <p:nvPr/>
          </p:nvSpPr>
          <p:spPr>
            <a:xfrm>
              <a:off x="1032618" y="3132034"/>
              <a:ext cx="1965532" cy="1965532"/>
            </a:xfrm>
            <a:prstGeom prst="blockArc">
              <a:avLst>
                <a:gd name="adj1" fmla="val 13957149"/>
                <a:gd name="adj2" fmla="val 17995288"/>
                <a:gd name="adj3" fmla="val 1060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srgbClr val="030304"/>
                </a:solidFill>
                <a:latin typeface="Arial" panose="020B0604020202020204"/>
                <a:sym typeface="Montserrat Regular"/>
              </a:endParaRPr>
            </a:p>
          </p:txBody>
        </p:sp>
        <p:sp>
          <p:nvSpPr>
            <p:cNvPr id="924" name="Block Arc 923">
              <a:extLst>
                <a:ext uri="{FF2B5EF4-FFF2-40B4-BE49-F238E27FC236}">
                  <a16:creationId xmlns:a16="http://schemas.microsoft.com/office/drawing/2014/main" id="{01FB5C0A-5F90-4AB4-8DB1-EDE5499FDBA9}"/>
                </a:ext>
              </a:extLst>
            </p:cNvPr>
            <p:cNvSpPr/>
            <p:nvPr/>
          </p:nvSpPr>
          <p:spPr>
            <a:xfrm>
              <a:off x="3322888" y="3132034"/>
              <a:ext cx="1965532" cy="1965532"/>
            </a:xfrm>
            <a:prstGeom prst="blockArc">
              <a:avLst>
                <a:gd name="adj1" fmla="val 3489009"/>
                <a:gd name="adj2" fmla="val 7272229"/>
                <a:gd name="adj3" fmla="val 10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srgbClr val="030304"/>
                </a:solidFill>
                <a:latin typeface="Arial" panose="020B0604020202020204"/>
                <a:sym typeface="Montserrat Regular"/>
              </a:endParaRPr>
            </a:p>
          </p:txBody>
        </p:sp>
        <p:sp>
          <p:nvSpPr>
            <p:cNvPr id="925" name="Rectangle 6">
              <a:extLst>
                <a:ext uri="{FF2B5EF4-FFF2-40B4-BE49-F238E27FC236}">
                  <a16:creationId xmlns:a16="http://schemas.microsoft.com/office/drawing/2014/main" id="{6A13911A-6A53-4EDF-8F25-3FDBF54BCCB0}"/>
                </a:ext>
              </a:extLst>
            </p:cNvPr>
            <p:cNvSpPr/>
            <p:nvPr/>
          </p:nvSpPr>
          <p:spPr>
            <a:xfrm rot="19022550">
              <a:off x="3019932" y="3027663"/>
              <a:ext cx="307218" cy="2145013"/>
            </a:xfrm>
            <a:custGeom>
              <a:avLst/>
              <a:gdLst>
                <a:gd name="connsiteX0" fmla="*/ 0 w 213651"/>
                <a:gd name="connsiteY0" fmla="*/ 0 h 2137036"/>
                <a:gd name="connsiteX1" fmla="*/ 213651 w 213651"/>
                <a:gd name="connsiteY1" fmla="*/ 0 h 2137036"/>
                <a:gd name="connsiteX2" fmla="*/ 213651 w 213651"/>
                <a:gd name="connsiteY2" fmla="*/ 2137036 h 2137036"/>
                <a:gd name="connsiteX3" fmla="*/ 0 w 213651"/>
                <a:gd name="connsiteY3" fmla="*/ 2137036 h 2137036"/>
                <a:gd name="connsiteX4" fmla="*/ 0 w 213651"/>
                <a:gd name="connsiteY4" fmla="*/ 0 h 2137036"/>
                <a:gd name="connsiteX0" fmla="*/ 0 w 263302"/>
                <a:gd name="connsiteY0" fmla="*/ 0 h 2137036"/>
                <a:gd name="connsiteX1" fmla="*/ 213651 w 263302"/>
                <a:gd name="connsiteY1" fmla="*/ 0 h 2137036"/>
                <a:gd name="connsiteX2" fmla="*/ 213651 w 263302"/>
                <a:gd name="connsiteY2" fmla="*/ 2137036 h 2137036"/>
                <a:gd name="connsiteX3" fmla="*/ 0 w 263302"/>
                <a:gd name="connsiteY3" fmla="*/ 2137036 h 2137036"/>
                <a:gd name="connsiteX4" fmla="*/ 0 w 263302"/>
                <a:gd name="connsiteY4" fmla="*/ 0 h 2137036"/>
                <a:gd name="connsiteX0" fmla="*/ 0 w 263302"/>
                <a:gd name="connsiteY0" fmla="*/ 0 h 2137036"/>
                <a:gd name="connsiteX1" fmla="*/ 213651 w 263302"/>
                <a:gd name="connsiteY1" fmla="*/ 0 h 2137036"/>
                <a:gd name="connsiteX2" fmla="*/ 213651 w 263302"/>
                <a:gd name="connsiteY2" fmla="*/ 2137036 h 2137036"/>
                <a:gd name="connsiteX3" fmla="*/ 0 w 263302"/>
                <a:gd name="connsiteY3" fmla="*/ 2137036 h 2137036"/>
                <a:gd name="connsiteX4" fmla="*/ 0 w 263302"/>
                <a:gd name="connsiteY4" fmla="*/ 0 h 2137036"/>
                <a:gd name="connsiteX0" fmla="*/ 0 w 249083"/>
                <a:gd name="connsiteY0" fmla="*/ 0 h 2137036"/>
                <a:gd name="connsiteX1" fmla="*/ 213651 w 249083"/>
                <a:gd name="connsiteY1" fmla="*/ 0 h 2137036"/>
                <a:gd name="connsiteX2" fmla="*/ 213651 w 249083"/>
                <a:gd name="connsiteY2" fmla="*/ 2137036 h 2137036"/>
                <a:gd name="connsiteX3" fmla="*/ 0 w 249083"/>
                <a:gd name="connsiteY3" fmla="*/ 2137036 h 2137036"/>
                <a:gd name="connsiteX4" fmla="*/ 0 w 249083"/>
                <a:gd name="connsiteY4" fmla="*/ 0 h 2137036"/>
                <a:gd name="connsiteX0" fmla="*/ 26816 w 275899"/>
                <a:gd name="connsiteY0" fmla="*/ 0 h 2137036"/>
                <a:gd name="connsiteX1" fmla="*/ 240467 w 275899"/>
                <a:gd name="connsiteY1" fmla="*/ 0 h 2137036"/>
                <a:gd name="connsiteX2" fmla="*/ 240467 w 275899"/>
                <a:gd name="connsiteY2" fmla="*/ 2137036 h 2137036"/>
                <a:gd name="connsiteX3" fmla="*/ 26816 w 275899"/>
                <a:gd name="connsiteY3" fmla="*/ 2137036 h 2137036"/>
                <a:gd name="connsiteX4" fmla="*/ 26816 w 275899"/>
                <a:gd name="connsiteY4" fmla="*/ 0 h 2137036"/>
                <a:gd name="connsiteX0" fmla="*/ 26816 w 273038"/>
                <a:gd name="connsiteY0" fmla="*/ 0 h 2137036"/>
                <a:gd name="connsiteX1" fmla="*/ 240467 w 273038"/>
                <a:gd name="connsiteY1" fmla="*/ 0 h 2137036"/>
                <a:gd name="connsiteX2" fmla="*/ 240467 w 273038"/>
                <a:gd name="connsiteY2" fmla="*/ 2137036 h 2137036"/>
                <a:gd name="connsiteX3" fmla="*/ 26816 w 273038"/>
                <a:gd name="connsiteY3" fmla="*/ 2137036 h 2137036"/>
                <a:gd name="connsiteX4" fmla="*/ 26816 w 273038"/>
                <a:gd name="connsiteY4" fmla="*/ 0 h 2137036"/>
                <a:gd name="connsiteX0" fmla="*/ 27973 w 272903"/>
                <a:gd name="connsiteY0" fmla="*/ 36235 h 2137036"/>
                <a:gd name="connsiteX1" fmla="*/ 240332 w 272903"/>
                <a:gd name="connsiteY1" fmla="*/ 0 h 2137036"/>
                <a:gd name="connsiteX2" fmla="*/ 240332 w 272903"/>
                <a:gd name="connsiteY2" fmla="*/ 2137036 h 2137036"/>
                <a:gd name="connsiteX3" fmla="*/ 26681 w 272903"/>
                <a:gd name="connsiteY3" fmla="*/ 2137036 h 2137036"/>
                <a:gd name="connsiteX4" fmla="*/ 27973 w 272903"/>
                <a:gd name="connsiteY4" fmla="*/ 36235 h 2137036"/>
                <a:gd name="connsiteX0" fmla="*/ 27973 w 278821"/>
                <a:gd name="connsiteY0" fmla="*/ 18334 h 2119135"/>
                <a:gd name="connsiteX1" fmla="*/ 247016 w 278821"/>
                <a:gd name="connsiteY1" fmla="*/ 0 h 2119135"/>
                <a:gd name="connsiteX2" fmla="*/ 240332 w 278821"/>
                <a:gd name="connsiteY2" fmla="*/ 2119135 h 2119135"/>
                <a:gd name="connsiteX3" fmla="*/ 26681 w 278821"/>
                <a:gd name="connsiteY3" fmla="*/ 2119135 h 2119135"/>
                <a:gd name="connsiteX4" fmla="*/ 27973 w 278821"/>
                <a:gd name="connsiteY4" fmla="*/ 18334 h 2119135"/>
                <a:gd name="connsiteX0" fmla="*/ 27973 w 287484"/>
                <a:gd name="connsiteY0" fmla="*/ 18334 h 2119135"/>
                <a:gd name="connsiteX1" fmla="*/ 247016 w 287484"/>
                <a:gd name="connsiteY1" fmla="*/ 0 h 2119135"/>
                <a:gd name="connsiteX2" fmla="*/ 240332 w 287484"/>
                <a:gd name="connsiteY2" fmla="*/ 2119135 h 2119135"/>
                <a:gd name="connsiteX3" fmla="*/ 26681 w 287484"/>
                <a:gd name="connsiteY3" fmla="*/ 2119135 h 2119135"/>
                <a:gd name="connsiteX4" fmla="*/ 27973 w 287484"/>
                <a:gd name="connsiteY4" fmla="*/ 18334 h 2119135"/>
                <a:gd name="connsiteX0" fmla="*/ 27973 w 276252"/>
                <a:gd name="connsiteY0" fmla="*/ 42059 h 2142860"/>
                <a:gd name="connsiteX1" fmla="*/ 234076 w 276252"/>
                <a:gd name="connsiteY1" fmla="*/ 0 h 2142860"/>
                <a:gd name="connsiteX2" fmla="*/ 240332 w 276252"/>
                <a:gd name="connsiteY2" fmla="*/ 2142860 h 2142860"/>
                <a:gd name="connsiteX3" fmla="*/ 26681 w 276252"/>
                <a:gd name="connsiteY3" fmla="*/ 2142860 h 2142860"/>
                <a:gd name="connsiteX4" fmla="*/ 27973 w 276252"/>
                <a:gd name="connsiteY4" fmla="*/ 42059 h 2142860"/>
                <a:gd name="connsiteX0" fmla="*/ 27973 w 276252"/>
                <a:gd name="connsiteY0" fmla="*/ 42059 h 2142860"/>
                <a:gd name="connsiteX1" fmla="*/ 234076 w 276252"/>
                <a:gd name="connsiteY1" fmla="*/ 0 h 2142860"/>
                <a:gd name="connsiteX2" fmla="*/ 240332 w 276252"/>
                <a:gd name="connsiteY2" fmla="*/ 2142860 h 2142860"/>
                <a:gd name="connsiteX3" fmla="*/ 26681 w 276252"/>
                <a:gd name="connsiteY3" fmla="*/ 2142860 h 2142860"/>
                <a:gd name="connsiteX4" fmla="*/ 27973 w 276252"/>
                <a:gd name="connsiteY4" fmla="*/ 42059 h 2142860"/>
                <a:gd name="connsiteX0" fmla="*/ 27973 w 296580"/>
                <a:gd name="connsiteY0" fmla="*/ 42059 h 2142860"/>
                <a:gd name="connsiteX1" fmla="*/ 234076 w 296580"/>
                <a:gd name="connsiteY1" fmla="*/ 0 h 2142860"/>
                <a:gd name="connsiteX2" fmla="*/ 240332 w 296580"/>
                <a:gd name="connsiteY2" fmla="*/ 2142860 h 2142860"/>
                <a:gd name="connsiteX3" fmla="*/ 26681 w 296580"/>
                <a:gd name="connsiteY3" fmla="*/ 2142860 h 2142860"/>
                <a:gd name="connsiteX4" fmla="*/ 27973 w 296580"/>
                <a:gd name="connsiteY4" fmla="*/ 42059 h 2142860"/>
                <a:gd name="connsiteX0" fmla="*/ 27973 w 289737"/>
                <a:gd name="connsiteY0" fmla="*/ 42059 h 2142860"/>
                <a:gd name="connsiteX1" fmla="*/ 234076 w 289737"/>
                <a:gd name="connsiteY1" fmla="*/ 0 h 2142860"/>
                <a:gd name="connsiteX2" fmla="*/ 240332 w 289737"/>
                <a:gd name="connsiteY2" fmla="*/ 2142860 h 2142860"/>
                <a:gd name="connsiteX3" fmla="*/ 26681 w 289737"/>
                <a:gd name="connsiteY3" fmla="*/ 2142860 h 2142860"/>
                <a:gd name="connsiteX4" fmla="*/ 27973 w 289737"/>
                <a:gd name="connsiteY4" fmla="*/ 42059 h 2142860"/>
                <a:gd name="connsiteX0" fmla="*/ 37145 w 298909"/>
                <a:gd name="connsiteY0" fmla="*/ 42059 h 2142860"/>
                <a:gd name="connsiteX1" fmla="*/ 243248 w 298909"/>
                <a:gd name="connsiteY1" fmla="*/ 0 h 2142860"/>
                <a:gd name="connsiteX2" fmla="*/ 249504 w 298909"/>
                <a:gd name="connsiteY2" fmla="*/ 2142860 h 2142860"/>
                <a:gd name="connsiteX3" fmla="*/ 35853 w 298909"/>
                <a:gd name="connsiteY3" fmla="*/ 2142860 h 2142860"/>
                <a:gd name="connsiteX4" fmla="*/ 37145 w 298909"/>
                <a:gd name="connsiteY4" fmla="*/ 42059 h 2142860"/>
                <a:gd name="connsiteX0" fmla="*/ 37145 w 296872"/>
                <a:gd name="connsiteY0" fmla="*/ 42059 h 2142860"/>
                <a:gd name="connsiteX1" fmla="*/ 243248 w 296872"/>
                <a:gd name="connsiteY1" fmla="*/ 0 h 2142860"/>
                <a:gd name="connsiteX2" fmla="*/ 249504 w 296872"/>
                <a:gd name="connsiteY2" fmla="*/ 2142860 h 2142860"/>
                <a:gd name="connsiteX3" fmla="*/ 35853 w 296872"/>
                <a:gd name="connsiteY3" fmla="*/ 2142860 h 2142860"/>
                <a:gd name="connsiteX4" fmla="*/ 37145 w 296872"/>
                <a:gd name="connsiteY4" fmla="*/ 42059 h 2142860"/>
                <a:gd name="connsiteX0" fmla="*/ 34040 w 293767"/>
                <a:gd name="connsiteY0" fmla="*/ 42059 h 2142860"/>
                <a:gd name="connsiteX1" fmla="*/ 240143 w 293767"/>
                <a:gd name="connsiteY1" fmla="*/ 0 h 2142860"/>
                <a:gd name="connsiteX2" fmla="*/ 246399 w 293767"/>
                <a:gd name="connsiteY2" fmla="*/ 2142860 h 2142860"/>
                <a:gd name="connsiteX3" fmla="*/ 32748 w 293767"/>
                <a:gd name="connsiteY3" fmla="*/ 2142860 h 2142860"/>
                <a:gd name="connsiteX4" fmla="*/ 34040 w 293767"/>
                <a:gd name="connsiteY4" fmla="*/ 42059 h 2142860"/>
                <a:gd name="connsiteX0" fmla="*/ 28483 w 288210"/>
                <a:gd name="connsiteY0" fmla="*/ 42059 h 2142860"/>
                <a:gd name="connsiteX1" fmla="*/ 234586 w 288210"/>
                <a:gd name="connsiteY1" fmla="*/ 0 h 2142860"/>
                <a:gd name="connsiteX2" fmla="*/ 240842 w 288210"/>
                <a:gd name="connsiteY2" fmla="*/ 2142860 h 2142860"/>
                <a:gd name="connsiteX3" fmla="*/ 27191 w 288210"/>
                <a:gd name="connsiteY3" fmla="*/ 2142860 h 2142860"/>
                <a:gd name="connsiteX4" fmla="*/ 28483 w 288210"/>
                <a:gd name="connsiteY4" fmla="*/ 42059 h 2142860"/>
                <a:gd name="connsiteX0" fmla="*/ 28483 w 302504"/>
                <a:gd name="connsiteY0" fmla="*/ 42059 h 2142860"/>
                <a:gd name="connsiteX1" fmla="*/ 234586 w 302504"/>
                <a:gd name="connsiteY1" fmla="*/ 0 h 2142860"/>
                <a:gd name="connsiteX2" fmla="*/ 240842 w 302504"/>
                <a:gd name="connsiteY2" fmla="*/ 2142860 h 2142860"/>
                <a:gd name="connsiteX3" fmla="*/ 27191 w 302504"/>
                <a:gd name="connsiteY3" fmla="*/ 2142860 h 2142860"/>
                <a:gd name="connsiteX4" fmla="*/ 28483 w 302504"/>
                <a:gd name="connsiteY4" fmla="*/ 42059 h 2142860"/>
                <a:gd name="connsiteX0" fmla="*/ 28483 w 308541"/>
                <a:gd name="connsiteY0" fmla="*/ 42059 h 2142860"/>
                <a:gd name="connsiteX1" fmla="*/ 234586 w 308541"/>
                <a:gd name="connsiteY1" fmla="*/ 0 h 2142860"/>
                <a:gd name="connsiteX2" fmla="*/ 240842 w 308541"/>
                <a:gd name="connsiteY2" fmla="*/ 2142860 h 2142860"/>
                <a:gd name="connsiteX3" fmla="*/ 27191 w 308541"/>
                <a:gd name="connsiteY3" fmla="*/ 2142860 h 2142860"/>
                <a:gd name="connsiteX4" fmla="*/ 28483 w 308541"/>
                <a:gd name="connsiteY4" fmla="*/ 42059 h 2142860"/>
                <a:gd name="connsiteX0" fmla="*/ 23078 w 308960"/>
                <a:gd name="connsiteY0" fmla="*/ 48314 h 2142860"/>
                <a:gd name="connsiteX1" fmla="*/ 235005 w 308960"/>
                <a:gd name="connsiteY1" fmla="*/ 0 h 2142860"/>
                <a:gd name="connsiteX2" fmla="*/ 241261 w 308960"/>
                <a:gd name="connsiteY2" fmla="*/ 2142860 h 2142860"/>
                <a:gd name="connsiteX3" fmla="*/ 27610 w 308960"/>
                <a:gd name="connsiteY3" fmla="*/ 2142860 h 2142860"/>
                <a:gd name="connsiteX4" fmla="*/ 23078 w 308960"/>
                <a:gd name="connsiteY4" fmla="*/ 48314 h 2142860"/>
                <a:gd name="connsiteX0" fmla="*/ 30192 w 308411"/>
                <a:gd name="connsiteY0" fmla="*/ 60110 h 2142860"/>
                <a:gd name="connsiteX1" fmla="*/ 234456 w 308411"/>
                <a:gd name="connsiteY1" fmla="*/ 0 h 2142860"/>
                <a:gd name="connsiteX2" fmla="*/ 240712 w 308411"/>
                <a:gd name="connsiteY2" fmla="*/ 2142860 h 2142860"/>
                <a:gd name="connsiteX3" fmla="*/ 27061 w 308411"/>
                <a:gd name="connsiteY3" fmla="*/ 2142860 h 2142860"/>
                <a:gd name="connsiteX4" fmla="*/ 30192 w 308411"/>
                <a:gd name="connsiteY4" fmla="*/ 60110 h 2142860"/>
                <a:gd name="connsiteX0" fmla="*/ 29712 w 308446"/>
                <a:gd name="connsiteY0" fmla="*/ 45643 h 2142860"/>
                <a:gd name="connsiteX1" fmla="*/ 234491 w 308446"/>
                <a:gd name="connsiteY1" fmla="*/ 0 h 2142860"/>
                <a:gd name="connsiteX2" fmla="*/ 240747 w 308446"/>
                <a:gd name="connsiteY2" fmla="*/ 2142860 h 2142860"/>
                <a:gd name="connsiteX3" fmla="*/ 27096 w 308446"/>
                <a:gd name="connsiteY3" fmla="*/ 2142860 h 2142860"/>
                <a:gd name="connsiteX4" fmla="*/ 29712 w 308446"/>
                <a:gd name="connsiteY4" fmla="*/ 45643 h 2142860"/>
                <a:gd name="connsiteX0" fmla="*/ 31618 w 310352"/>
                <a:gd name="connsiteY0" fmla="*/ 45643 h 2142860"/>
                <a:gd name="connsiteX1" fmla="*/ 236397 w 310352"/>
                <a:gd name="connsiteY1" fmla="*/ 0 h 2142860"/>
                <a:gd name="connsiteX2" fmla="*/ 242653 w 310352"/>
                <a:gd name="connsiteY2" fmla="*/ 2142860 h 2142860"/>
                <a:gd name="connsiteX3" fmla="*/ 29002 w 310352"/>
                <a:gd name="connsiteY3" fmla="*/ 2142860 h 2142860"/>
                <a:gd name="connsiteX4" fmla="*/ 31618 w 310352"/>
                <a:gd name="connsiteY4" fmla="*/ 45643 h 2142860"/>
                <a:gd name="connsiteX0" fmla="*/ 22777 w 301511"/>
                <a:gd name="connsiteY0" fmla="*/ 45643 h 2142860"/>
                <a:gd name="connsiteX1" fmla="*/ 227556 w 301511"/>
                <a:gd name="connsiteY1" fmla="*/ 0 h 2142860"/>
                <a:gd name="connsiteX2" fmla="*/ 233812 w 301511"/>
                <a:gd name="connsiteY2" fmla="*/ 2142860 h 2142860"/>
                <a:gd name="connsiteX3" fmla="*/ 29806 w 301511"/>
                <a:gd name="connsiteY3" fmla="*/ 2142516 h 2142860"/>
                <a:gd name="connsiteX4" fmla="*/ 22777 w 301511"/>
                <a:gd name="connsiteY4" fmla="*/ 45643 h 2142860"/>
                <a:gd name="connsiteX0" fmla="*/ 27790 w 306524"/>
                <a:gd name="connsiteY0" fmla="*/ 45643 h 2142860"/>
                <a:gd name="connsiteX1" fmla="*/ 232569 w 306524"/>
                <a:gd name="connsiteY1" fmla="*/ 0 h 2142860"/>
                <a:gd name="connsiteX2" fmla="*/ 238825 w 306524"/>
                <a:gd name="connsiteY2" fmla="*/ 2142860 h 2142860"/>
                <a:gd name="connsiteX3" fmla="*/ 34819 w 306524"/>
                <a:gd name="connsiteY3" fmla="*/ 2142516 h 2142860"/>
                <a:gd name="connsiteX4" fmla="*/ 27790 w 306524"/>
                <a:gd name="connsiteY4" fmla="*/ 45643 h 2142860"/>
                <a:gd name="connsiteX0" fmla="*/ 27790 w 305109"/>
                <a:gd name="connsiteY0" fmla="*/ 45643 h 2142860"/>
                <a:gd name="connsiteX1" fmla="*/ 232569 w 305109"/>
                <a:gd name="connsiteY1" fmla="*/ 0 h 2142860"/>
                <a:gd name="connsiteX2" fmla="*/ 238825 w 305109"/>
                <a:gd name="connsiteY2" fmla="*/ 2142860 h 2142860"/>
                <a:gd name="connsiteX3" fmla="*/ 34819 w 305109"/>
                <a:gd name="connsiteY3" fmla="*/ 2142516 h 2142860"/>
                <a:gd name="connsiteX4" fmla="*/ 27790 w 305109"/>
                <a:gd name="connsiteY4" fmla="*/ 45643 h 2142860"/>
                <a:gd name="connsiteX0" fmla="*/ 32008 w 309327"/>
                <a:gd name="connsiteY0" fmla="*/ 45643 h 2147510"/>
                <a:gd name="connsiteX1" fmla="*/ 236787 w 309327"/>
                <a:gd name="connsiteY1" fmla="*/ 0 h 2147510"/>
                <a:gd name="connsiteX2" fmla="*/ 243043 w 309327"/>
                <a:gd name="connsiteY2" fmla="*/ 2142860 h 2147510"/>
                <a:gd name="connsiteX3" fmla="*/ 34386 w 309327"/>
                <a:gd name="connsiteY3" fmla="*/ 2147510 h 2147510"/>
                <a:gd name="connsiteX4" fmla="*/ 32008 w 309327"/>
                <a:gd name="connsiteY4" fmla="*/ 45643 h 2147510"/>
                <a:gd name="connsiteX0" fmla="*/ 29899 w 307218"/>
                <a:gd name="connsiteY0" fmla="*/ 45643 h 2145013"/>
                <a:gd name="connsiteX1" fmla="*/ 234678 w 307218"/>
                <a:gd name="connsiteY1" fmla="*/ 0 h 2145013"/>
                <a:gd name="connsiteX2" fmla="*/ 240934 w 307218"/>
                <a:gd name="connsiteY2" fmla="*/ 2142860 h 2145013"/>
                <a:gd name="connsiteX3" fmla="*/ 34602 w 307218"/>
                <a:gd name="connsiteY3" fmla="*/ 2145013 h 2145013"/>
                <a:gd name="connsiteX4" fmla="*/ 29899 w 307218"/>
                <a:gd name="connsiteY4" fmla="*/ 45643 h 214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18" h="2145013">
                  <a:moveTo>
                    <a:pt x="29899" y="45643"/>
                  </a:moveTo>
                  <a:lnTo>
                    <a:pt x="234678" y="0"/>
                  </a:lnTo>
                  <a:cubicBezTo>
                    <a:pt x="448840" y="783312"/>
                    <a:pt x="107331" y="1210603"/>
                    <a:pt x="240934" y="2142860"/>
                  </a:cubicBezTo>
                  <a:lnTo>
                    <a:pt x="34602" y="2145013"/>
                  </a:lnTo>
                  <a:cubicBezTo>
                    <a:pt x="-98922" y="1485758"/>
                    <a:pt x="209788" y="612524"/>
                    <a:pt x="29899" y="45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26" name="Oval 925">
              <a:extLst>
                <a:ext uri="{FF2B5EF4-FFF2-40B4-BE49-F238E27FC236}">
                  <a16:creationId xmlns:a16="http://schemas.microsoft.com/office/drawing/2014/main" id="{39EDDDB6-8922-4AD8-81B8-225DC6EAE9DC}"/>
                </a:ext>
              </a:extLst>
            </p:cNvPr>
            <p:cNvSpPr>
              <a:spLocks noChangeAspect="1"/>
            </p:cNvSpPr>
            <p:nvPr/>
          </p:nvSpPr>
          <p:spPr>
            <a:xfrm>
              <a:off x="4667720" y="4753027"/>
              <a:ext cx="210312" cy="2103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27" name="Oval 926">
              <a:extLst>
                <a:ext uri="{FF2B5EF4-FFF2-40B4-BE49-F238E27FC236}">
                  <a16:creationId xmlns:a16="http://schemas.microsoft.com/office/drawing/2014/main" id="{D121C2DA-F14A-4A4D-8483-5A11B3CADA6D}"/>
                </a:ext>
              </a:extLst>
            </p:cNvPr>
            <p:cNvSpPr>
              <a:spLocks noChangeAspect="1"/>
            </p:cNvSpPr>
            <p:nvPr/>
          </p:nvSpPr>
          <p:spPr>
            <a:xfrm>
              <a:off x="1383404" y="3312352"/>
              <a:ext cx="207717" cy="2077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grpSp>
      <p:grpSp>
        <p:nvGrpSpPr>
          <p:cNvPr id="928" name="Group 927">
            <a:extLst>
              <a:ext uri="{FF2B5EF4-FFF2-40B4-BE49-F238E27FC236}">
                <a16:creationId xmlns:a16="http://schemas.microsoft.com/office/drawing/2014/main" id="{2235BD1A-9B9A-44C3-9A11-D2143C79728B}"/>
              </a:ext>
            </a:extLst>
          </p:cNvPr>
          <p:cNvGrpSpPr/>
          <p:nvPr/>
        </p:nvGrpSpPr>
        <p:grpSpPr>
          <a:xfrm>
            <a:off x="2516166" y="2595909"/>
            <a:ext cx="2231895" cy="2086459"/>
            <a:chOff x="1032618" y="3027663"/>
            <a:chExt cx="2294532" cy="2145013"/>
          </a:xfrm>
          <a:solidFill>
            <a:srgbClr val="7030A0"/>
          </a:solidFill>
        </p:grpSpPr>
        <p:sp>
          <p:nvSpPr>
            <p:cNvPr id="929" name="Block Arc 928">
              <a:extLst>
                <a:ext uri="{FF2B5EF4-FFF2-40B4-BE49-F238E27FC236}">
                  <a16:creationId xmlns:a16="http://schemas.microsoft.com/office/drawing/2014/main" id="{3C4F4E0B-8F11-460D-90E5-92B075A774E2}"/>
                </a:ext>
              </a:extLst>
            </p:cNvPr>
            <p:cNvSpPr/>
            <p:nvPr/>
          </p:nvSpPr>
          <p:spPr>
            <a:xfrm>
              <a:off x="1032618" y="3132034"/>
              <a:ext cx="1965532" cy="1965532"/>
            </a:xfrm>
            <a:prstGeom prst="blockArc">
              <a:avLst>
                <a:gd name="adj1" fmla="val 13957149"/>
                <a:gd name="adj2" fmla="val 17995288"/>
                <a:gd name="adj3" fmla="val 10608"/>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srgbClr val="030304"/>
                </a:solidFill>
                <a:latin typeface="Arial" panose="020B0604020202020204"/>
                <a:sym typeface="Montserrat Regular"/>
              </a:endParaRPr>
            </a:p>
          </p:txBody>
        </p:sp>
        <p:sp>
          <p:nvSpPr>
            <p:cNvPr id="930" name="Rectangle 6">
              <a:extLst>
                <a:ext uri="{FF2B5EF4-FFF2-40B4-BE49-F238E27FC236}">
                  <a16:creationId xmlns:a16="http://schemas.microsoft.com/office/drawing/2014/main" id="{5FEF91D9-3696-4D49-851C-7FD3268187EA}"/>
                </a:ext>
              </a:extLst>
            </p:cNvPr>
            <p:cNvSpPr/>
            <p:nvPr/>
          </p:nvSpPr>
          <p:spPr>
            <a:xfrm rot="19022550">
              <a:off x="3019932" y="3027663"/>
              <a:ext cx="307218" cy="2145013"/>
            </a:xfrm>
            <a:custGeom>
              <a:avLst/>
              <a:gdLst>
                <a:gd name="connsiteX0" fmla="*/ 0 w 213651"/>
                <a:gd name="connsiteY0" fmla="*/ 0 h 2137036"/>
                <a:gd name="connsiteX1" fmla="*/ 213651 w 213651"/>
                <a:gd name="connsiteY1" fmla="*/ 0 h 2137036"/>
                <a:gd name="connsiteX2" fmla="*/ 213651 w 213651"/>
                <a:gd name="connsiteY2" fmla="*/ 2137036 h 2137036"/>
                <a:gd name="connsiteX3" fmla="*/ 0 w 213651"/>
                <a:gd name="connsiteY3" fmla="*/ 2137036 h 2137036"/>
                <a:gd name="connsiteX4" fmla="*/ 0 w 213651"/>
                <a:gd name="connsiteY4" fmla="*/ 0 h 2137036"/>
                <a:gd name="connsiteX0" fmla="*/ 0 w 263302"/>
                <a:gd name="connsiteY0" fmla="*/ 0 h 2137036"/>
                <a:gd name="connsiteX1" fmla="*/ 213651 w 263302"/>
                <a:gd name="connsiteY1" fmla="*/ 0 h 2137036"/>
                <a:gd name="connsiteX2" fmla="*/ 213651 w 263302"/>
                <a:gd name="connsiteY2" fmla="*/ 2137036 h 2137036"/>
                <a:gd name="connsiteX3" fmla="*/ 0 w 263302"/>
                <a:gd name="connsiteY3" fmla="*/ 2137036 h 2137036"/>
                <a:gd name="connsiteX4" fmla="*/ 0 w 263302"/>
                <a:gd name="connsiteY4" fmla="*/ 0 h 2137036"/>
                <a:gd name="connsiteX0" fmla="*/ 0 w 263302"/>
                <a:gd name="connsiteY0" fmla="*/ 0 h 2137036"/>
                <a:gd name="connsiteX1" fmla="*/ 213651 w 263302"/>
                <a:gd name="connsiteY1" fmla="*/ 0 h 2137036"/>
                <a:gd name="connsiteX2" fmla="*/ 213651 w 263302"/>
                <a:gd name="connsiteY2" fmla="*/ 2137036 h 2137036"/>
                <a:gd name="connsiteX3" fmla="*/ 0 w 263302"/>
                <a:gd name="connsiteY3" fmla="*/ 2137036 h 2137036"/>
                <a:gd name="connsiteX4" fmla="*/ 0 w 263302"/>
                <a:gd name="connsiteY4" fmla="*/ 0 h 2137036"/>
                <a:gd name="connsiteX0" fmla="*/ 0 w 249083"/>
                <a:gd name="connsiteY0" fmla="*/ 0 h 2137036"/>
                <a:gd name="connsiteX1" fmla="*/ 213651 w 249083"/>
                <a:gd name="connsiteY1" fmla="*/ 0 h 2137036"/>
                <a:gd name="connsiteX2" fmla="*/ 213651 w 249083"/>
                <a:gd name="connsiteY2" fmla="*/ 2137036 h 2137036"/>
                <a:gd name="connsiteX3" fmla="*/ 0 w 249083"/>
                <a:gd name="connsiteY3" fmla="*/ 2137036 h 2137036"/>
                <a:gd name="connsiteX4" fmla="*/ 0 w 249083"/>
                <a:gd name="connsiteY4" fmla="*/ 0 h 2137036"/>
                <a:gd name="connsiteX0" fmla="*/ 26816 w 275899"/>
                <a:gd name="connsiteY0" fmla="*/ 0 h 2137036"/>
                <a:gd name="connsiteX1" fmla="*/ 240467 w 275899"/>
                <a:gd name="connsiteY1" fmla="*/ 0 h 2137036"/>
                <a:gd name="connsiteX2" fmla="*/ 240467 w 275899"/>
                <a:gd name="connsiteY2" fmla="*/ 2137036 h 2137036"/>
                <a:gd name="connsiteX3" fmla="*/ 26816 w 275899"/>
                <a:gd name="connsiteY3" fmla="*/ 2137036 h 2137036"/>
                <a:gd name="connsiteX4" fmla="*/ 26816 w 275899"/>
                <a:gd name="connsiteY4" fmla="*/ 0 h 2137036"/>
                <a:gd name="connsiteX0" fmla="*/ 26816 w 273038"/>
                <a:gd name="connsiteY0" fmla="*/ 0 h 2137036"/>
                <a:gd name="connsiteX1" fmla="*/ 240467 w 273038"/>
                <a:gd name="connsiteY1" fmla="*/ 0 h 2137036"/>
                <a:gd name="connsiteX2" fmla="*/ 240467 w 273038"/>
                <a:gd name="connsiteY2" fmla="*/ 2137036 h 2137036"/>
                <a:gd name="connsiteX3" fmla="*/ 26816 w 273038"/>
                <a:gd name="connsiteY3" fmla="*/ 2137036 h 2137036"/>
                <a:gd name="connsiteX4" fmla="*/ 26816 w 273038"/>
                <a:gd name="connsiteY4" fmla="*/ 0 h 2137036"/>
                <a:gd name="connsiteX0" fmla="*/ 27973 w 272903"/>
                <a:gd name="connsiteY0" fmla="*/ 36235 h 2137036"/>
                <a:gd name="connsiteX1" fmla="*/ 240332 w 272903"/>
                <a:gd name="connsiteY1" fmla="*/ 0 h 2137036"/>
                <a:gd name="connsiteX2" fmla="*/ 240332 w 272903"/>
                <a:gd name="connsiteY2" fmla="*/ 2137036 h 2137036"/>
                <a:gd name="connsiteX3" fmla="*/ 26681 w 272903"/>
                <a:gd name="connsiteY3" fmla="*/ 2137036 h 2137036"/>
                <a:gd name="connsiteX4" fmla="*/ 27973 w 272903"/>
                <a:gd name="connsiteY4" fmla="*/ 36235 h 2137036"/>
                <a:gd name="connsiteX0" fmla="*/ 27973 w 278821"/>
                <a:gd name="connsiteY0" fmla="*/ 18334 h 2119135"/>
                <a:gd name="connsiteX1" fmla="*/ 247016 w 278821"/>
                <a:gd name="connsiteY1" fmla="*/ 0 h 2119135"/>
                <a:gd name="connsiteX2" fmla="*/ 240332 w 278821"/>
                <a:gd name="connsiteY2" fmla="*/ 2119135 h 2119135"/>
                <a:gd name="connsiteX3" fmla="*/ 26681 w 278821"/>
                <a:gd name="connsiteY3" fmla="*/ 2119135 h 2119135"/>
                <a:gd name="connsiteX4" fmla="*/ 27973 w 278821"/>
                <a:gd name="connsiteY4" fmla="*/ 18334 h 2119135"/>
                <a:gd name="connsiteX0" fmla="*/ 27973 w 287484"/>
                <a:gd name="connsiteY0" fmla="*/ 18334 h 2119135"/>
                <a:gd name="connsiteX1" fmla="*/ 247016 w 287484"/>
                <a:gd name="connsiteY1" fmla="*/ 0 h 2119135"/>
                <a:gd name="connsiteX2" fmla="*/ 240332 w 287484"/>
                <a:gd name="connsiteY2" fmla="*/ 2119135 h 2119135"/>
                <a:gd name="connsiteX3" fmla="*/ 26681 w 287484"/>
                <a:gd name="connsiteY3" fmla="*/ 2119135 h 2119135"/>
                <a:gd name="connsiteX4" fmla="*/ 27973 w 287484"/>
                <a:gd name="connsiteY4" fmla="*/ 18334 h 2119135"/>
                <a:gd name="connsiteX0" fmla="*/ 27973 w 276252"/>
                <a:gd name="connsiteY0" fmla="*/ 42059 h 2142860"/>
                <a:gd name="connsiteX1" fmla="*/ 234076 w 276252"/>
                <a:gd name="connsiteY1" fmla="*/ 0 h 2142860"/>
                <a:gd name="connsiteX2" fmla="*/ 240332 w 276252"/>
                <a:gd name="connsiteY2" fmla="*/ 2142860 h 2142860"/>
                <a:gd name="connsiteX3" fmla="*/ 26681 w 276252"/>
                <a:gd name="connsiteY3" fmla="*/ 2142860 h 2142860"/>
                <a:gd name="connsiteX4" fmla="*/ 27973 w 276252"/>
                <a:gd name="connsiteY4" fmla="*/ 42059 h 2142860"/>
                <a:gd name="connsiteX0" fmla="*/ 27973 w 276252"/>
                <a:gd name="connsiteY0" fmla="*/ 42059 h 2142860"/>
                <a:gd name="connsiteX1" fmla="*/ 234076 w 276252"/>
                <a:gd name="connsiteY1" fmla="*/ 0 h 2142860"/>
                <a:gd name="connsiteX2" fmla="*/ 240332 w 276252"/>
                <a:gd name="connsiteY2" fmla="*/ 2142860 h 2142860"/>
                <a:gd name="connsiteX3" fmla="*/ 26681 w 276252"/>
                <a:gd name="connsiteY3" fmla="*/ 2142860 h 2142860"/>
                <a:gd name="connsiteX4" fmla="*/ 27973 w 276252"/>
                <a:gd name="connsiteY4" fmla="*/ 42059 h 2142860"/>
                <a:gd name="connsiteX0" fmla="*/ 27973 w 296580"/>
                <a:gd name="connsiteY0" fmla="*/ 42059 h 2142860"/>
                <a:gd name="connsiteX1" fmla="*/ 234076 w 296580"/>
                <a:gd name="connsiteY1" fmla="*/ 0 h 2142860"/>
                <a:gd name="connsiteX2" fmla="*/ 240332 w 296580"/>
                <a:gd name="connsiteY2" fmla="*/ 2142860 h 2142860"/>
                <a:gd name="connsiteX3" fmla="*/ 26681 w 296580"/>
                <a:gd name="connsiteY3" fmla="*/ 2142860 h 2142860"/>
                <a:gd name="connsiteX4" fmla="*/ 27973 w 296580"/>
                <a:gd name="connsiteY4" fmla="*/ 42059 h 2142860"/>
                <a:gd name="connsiteX0" fmla="*/ 27973 w 289737"/>
                <a:gd name="connsiteY0" fmla="*/ 42059 h 2142860"/>
                <a:gd name="connsiteX1" fmla="*/ 234076 w 289737"/>
                <a:gd name="connsiteY1" fmla="*/ 0 h 2142860"/>
                <a:gd name="connsiteX2" fmla="*/ 240332 w 289737"/>
                <a:gd name="connsiteY2" fmla="*/ 2142860 h 2142860"/>
                <a:gd name="connsiteX3" fmla="*/ 26681 w 289737"/>
                <a:gd name="connsiteY3" fmla="*/ 2142860 h 2142860"/>
                <a:gd name="connsiteX4" fmla="*/ 27973 w 289737"/>
                <a:gd name="connsiteY4" fmla="*/ 42059 h 2142860"/>
                <a:gd name="connsiteX0" fmla="*/ 37145 w 298909"/>
                <a:gd name="connsiteY0" fmla="*/ 42059 h 2142860"/>
                <a:gd name="connsiteX1" fmla="*/ 243248 w 298909"/>
                <a:gd name="connsiteY1" fmla="*/ 0 h 2142860"/>
                <a:gd name="connsiteX2" fmla="*/ 249504 w 298909"/>
                <a:gd name="connsiteY2" fmla="*/ 2142860 h 2142860"/>
                <a:gd name="connsiteX3" fmla="*/ 35853 w 298909"/>
                <a:gd name="connsiteY3" fmla="*/ 2142860 h 2142860"/>
                <a:gd name="connsiteX4" fmla="*/ 37145 w 298909"/>
                <a:gd name="connsiteY4" fmla="*/ 42059 h 2142860"/>
                <a:gd name="connsiteX0" fmla="*/ 37145 w 296872"/>
                <a:gd name="connsiteY0" fmla="*/ 42059 h 2142860"/>
                <a:gd name="connsiteX1" fmla="*/ 243248 w 296872"/>
                <a:gd name="connsiteY1" fmla="*/ 0 h 2142860"/>
                <a:gd name="connsiteX2" fmla="*/ 249504 w 296872"/>
                <a:gd name="connsiteY2" fmla="*/ 2142860 h 2142860"/>
                <a:gd name="connsiteX3" fmla="*/ 35853 w 296872"/>
                <a:gd name="connsiteY3" fmla="*/ 2142860 h 2142860"/>
                <a:gd name="connsiteX4" fmla="*/ 37145 w 296872"/>
                <a:gd name="connsiteY4" fmla="*/ 42059 h 2142860"/>
                <a:gd name="connsiteX0" fmla="*/ 34040 w 293767"/>
                <a:gd name="connsiteY0" fmla="*/ 42059 h 2142860"/>
                <a:gd name="connsiteX1" fmla="*/ 240143 w 293767"/>
                <a:gd name="connsiteY1" fmla="*/ 0 h 2142860"/>
                <a:gd name="connsiteX2" fmla="*/ 246399 w 293767"/>
                <a:gd name="connsiteY2" fmla="*/ 2142860 h 2142860"/>
                <a:gd name="connsiteX3" fmla="*/ 32748 w 293767"/>
                <a:gd name="connsiteY3" fmla="*/ 2142860 h 2142860"/>
                <a:gd name="connsiteX4" fmla="*/ 34040 w 293767"/>
                <a:gd name="connsiteY4" fmla="*/ 42059 h 2142860"/>
                <a:gd name="connsiteX0" fmla="*/ 28483 w 288210"/>
                <a:gd name="connsiteY0" fmla="*/ 42059 h 2142860"/>
                <a:gd name="connsiteX1" fmla="*/ 234586 w 288210"/>
                <a:gd name="connsiteY1" fmla="*/ 0 h 2142860"/>
                <a:gd name="connsiteX2" fmla="*/ 240842 w 288210"/>
                <a:gd name="connsiteY2" fmla="*/ 2142860 h 2142860"/>
                <a:gd name="connsiteX3" fmla="*/ 27191 w 288210"/>
                <a:gd name="connsiteY3" fmla="*/ 2142860 h 2142860"/>
                <a:gd name="connsiteX4" fmla="*/ 28483 w 288210"/>
                <a:gd name="connsiteY4" fmla="*/ 42059 h 2142860"/>
                <a:gd name="connsiteX0" fmla="*/ 28483 w 302504"/>
                <a:gd name="connsiteY0" fmla="*/ 42059 h 2142860"/>
                <a:gd name="connsiteX1" fmla="*/ 234586 w 302504"/>
                <a:gd name="connsiteY1" fmla="*/ 0 h 2142860"/>
                <a:gd name="connsiteX2" fmla="*/ 240842 w 302504"/>
                <a:gd name="connsiteY2" fmla="*/ 2142860 h 2142860"/>
                <a:gd name="connsiteX3" fmla="*/ 27191 w 302504"/>
                <a:gd name="connsiteY3" fmla="*/ 2142860 h 2142860"/>
                <a:gd name="connsiteX4" fmla="*/ 28483 w 302504"/>
                <a:gd name="connsiteY4" fmla="*/ 42059 h 2142860"/>
                <a:gd name="connsiteX0" fmla="*/ 28483 w 308541"/>
                <a:gd name="connsiteY0" fmla="*/ 42059 h 2142860"/>
                <a:gd name="connsiteX1" fmla="*/ 234586 w 308541"/>
                <a:gd name="connsiteY1" fmla="*/ 0 h 2142860"/>
                <a:gd name="connsiteX2" fmla="*/ 240842 w 308541"/>
                <a:gd name="connsiteY2" fmla="*/ 2142860 h 2142860"/>
                <a:gd name="connsiteX3" fmla="*/ 27191 w 308541"/>
                <a:gd name="connsiteY3" fmla="*/ 2142860 h 2142860"/>
                <a:gd name="connsiteX4" fmla="*/ 28483 w 308541"/>
                <a:gd name="connsiteY4" fmla="*/ 42059 h 2142860"/>
                <a:gd name="connsiteX0" fmla="*/ 23078 w 308960"/>
                <a:gd name="connsiteY0" fmla="*/ 48314 h 2142860"/>
                <a:gd name="connsiteX1" fmla="*/ 235005 w 308960"/>
                <a:gd name="connsiteY1" fmla="*/ 0 h 2142860"/>
                <a:gd name="connsiteX2" fmla="*/ 241261 w 308960"/>
                <a:gd name="connsiteY2" fmla="*/ 2142860 h 2142860"/>
                <a:gd name="connsiteX3" fmla="*/ 27610 w 308960"/>
                <a:gd name="connsiteY3" fmla="*/ 2142860 h 2142860"/>
                <a:gd name="connsiteX4" fmla="*/ 23078 w 308960"/>
                <a:gd name="connsiteY4" fmla="*/ 48314 h 2142860"/>
                <a:gd name="connsiteX0" fmla="*/ 30192 w 308411"/>
                <a:gd name="connsiteY0" fmla="*/ 60110 h 2142860"/>
                <a:gd name="connsiteX1" fmla="*/ 234456 w 308411"/>
                <a:gd name="connsiteY1" fmla="*/ 0 h 2142860"/>
                <a:gd name="connsiteX2" fmla="*/ 240712 w 308411"/>
                <a:gd name="connsiteY2" fmla="*/ 2142860 h 2142860"/>
                <a:gd name="connsiteX3" fmla="*/ 27061 w 308411"/>
                <a:gd name="connsiteY3" fmla="*/ 2142860 h 2142860"/>
                <a:gd name="connsiteX4" fmla="*/ 30192 w 308411"/>
                <a:gd name="connsiteY4" fmla="*/ 60110 h 2142860"/>
                <a:gd name="connsiteX0" fmla="*/ 29712 w 308446"/>
                <a:gd name="connsiteY0" fmla="*/ 45643 h 2142860"/>
                <a:gd name="connsiteX1" fmla="*/ 234491 w 308446"/>
                <a:gd name="connsiteY1" fmla="*/ 0 h 2142860"/>
                <a:gd name="connsiteX2" fmla="*/ 240747 w 308446"/>
                <a:gd name="connsiteY2" fmla="*/ 2142860 h 2142860"/>
                <a:gd name="connsiteX3" fmla="*/ 27096 w 308446"/>
                <a:gd name="connsiteY3" fmla="*/ 2142860 h 2142860"/>
                <a:gd name="connsiteX4" fmla="*/ 29712 w 308446"/>
                <a:gd name="connsiteY4" fmla="*/ 45643 h 2142860"/>
                <a:gd name="connsiteX0" fmla="*/ 31618 w 310352"/>
                <a:gd name="connsiteY0" fmla="*/ 45643 h 2142860"/>
                <a:gd name="connsiteX1" fmla="*/ 236397 w 310352"/>
                <a:gd name="connsiteY1" fmla="*/ 0 h 2142860"/>
                <a:gd name="connsiteX2" fmla="*/ 242653 w 310352"/>
                <a:gd name="connsiteY2" fmla="*/ 2142860 h 2142860"/>
                <a:gd name="connsiteX3" fmla="*/ 29002 w 310352"/>
                <a:gd name="connsiteY3" fmla="*/ 2142860 h 2142860"/>
                <a:gd name="connsiteX4" fmla="*/ 31618 w 310352"/>
                <a:gd name="connsiteY4" fmla="*/ 45643 h 2142860"/>
                <a:gd name="connsiteX0" fmla="*/ 22777 w 301511"/>
                <a:gd name="connsiteY0" fmla="*/ 45643 h 2142860"/>
                <a:gd name="connsiteX1" fmla="*/ 227556 w 301511"/>
                <a:gd name="connsiteY1" fmla="*/ 0 h 2142860"/>
                <a:gd name="connsiteX2" fmla="*/ 233812 w 301511"/>
                <a:gd name="connsiteY2" fmla="*/ 2142860 h 2142860"/>
                <a:gd name="connsiteX3" fmla="*/ 29806 w 301511"/>
                <a:gd name="connsiteY3" fmla="*/ 2142516 h 2142860"/>
                <a:gd name="connsiteX4" fmla="*/ 22777 w 301511"/>
                <a:gd name="connsiteY4" fmla="*/ 45643 h 2142860"/>
                <a:gd name="connsiteX0" fmla="*/ 27790 w 306524"/>
                <a:gd name="connsiteY0" fmla="*/ 45643 h 2142860"/>
                <a:gd name="connsiteX1" fmla="*/ 232569 w 306524"/>
                <a:gd name="connsiteY1" fmla="*/ 0 h 2142860"/>
                <a:gd name="connsiteX2" fmla="*/ 238825 w 306524"/>
                <a:gd name="connsiteY2" fmla="*/ 2142860 h 2142860"/>
                <a:gd name="connsiteX3" fmla="*/ 34819 w 306524"/>
                <a:gd name="connsiteY3" fmla="*/ 2142516 h 2142860"/>
                <a:gd name="connsiteX4" fmla="*/ 27790 w 306524"/>
                <a:gd name="connsiteY4" fmla="*/ 45643 h 2142860"/>
                <a:gd name="connsiteX0" fmla="*/ 27790 w 305109"/>
                <a:gd name="connsiteY0" fmla="*/ 45643 h 2142860"/>
                <a:gd name="connsiteX1" fmla="*/ 232569 w 305109"/>
                <a:gd name="connsiteY1" fmla="*/ 0 h 2142860"/>
                <a:gd name="connsiteX2" fmla="*/ 238825 w 305109"/>
                <a:gd name="connsiteY2" fmla="*/ 2142860 h 2142860"/>
                <a:gd name="connsiteX3" fmla="*/ 34819 w 305109"/>
                <a:gd name="connsiteY3" fmla="*/ 2142516 h 2142860"/>
                <a:gd name="connsiteX4" fmla="*/ 27790 w 305109"/>
                <a:gd name="connsiteY4" fmla="*/ 45643 h 2142860"/>
                <a:gd name="connsiteX0" fmla="*/ 32008 w 309327"/>
                <a:gd name="connsiteY0" fmla="*/ 45643 h 2147510"/>
                <a:gd name="connsiteX1" fmla="*/ 236787 w 309327"/>
                <a:gd name="connsiteY1" fmla="*/ 0 h 2147510"/>
                <a:gd name="connsiteX2" fmla="*/ 243043 w 309327"/>
                <a:gd name="connsiteY2" fmla="*/ 2142860 h 2147510"/>
                <a:gd name="connsiteX3" fmla="*/ 34386 w 309327"/>
                <a:gd name="connsiteY3" fmla="*/ 2147510 h 2147510"/>
                <a:gd name="connsiteX4" fmla="*/ 32008 w 309327"/>
                <a:gd name="connsiteY4" fmla="*/ 45643 h 2147510"/>
                <a:gd name="connsiteX0" fmla="*/ 29899 w 307218"/>
                <a:gd name="connsiteY0" fmla="*/ 45643 h 2145013"/>
                <a:gd name="connsiteX1" fmla="*/ 234678 w 307218"/>
                <a:gd name="connsiteY1" fmla="*/ 0 h 2145013"/>
                <a:gd name="connsiteX2" fmla="*/ 240934 w 307218"/>
                <a:gd name="connsiteY2" fmla="*/ 2142860 h 2145013"/>
                <a:gd name="connsiteX3" fmla="*/ 34602 w 307218"/>
                <a:gd name="connsiteY3" fmla="*/ 2145013 h 2145013"/>
                <a:gd name="connsiteX4" fmla="*/ 29899 w 307218"/>
                <a:gd name="connsiteY4" fmla="*/ 45643 h 214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18" h="2145013">
                  <a:moveTo>
                    <a:pt x="29899" y="45643"/>
                  </a:moveTo>
                  <a:lnTo>
                    <a:pt x="234678" y="0"/>
                  </a:lnTo>
                  <a:cubicBezTo>
                    <a:pt x="448840" y="783312"/>
                    <a:pt x="107331" y="1210603"/>
                    <a:pt x="240934" y="2142860"/>
                  </a:cubicBezTo>
                  <a:lnTo>
                    <a:pt x="34602" y="2145013"/>
                  </a:lnTo>
                  <a:cubicBezTo>
                    <a:pt x="-98922" y="1485758"/>
                    <a:pt x="209788" y="612524"/>
                    <a:pt x="29899" y="45643"/>
                  </a:cubicBezTo>
                  <a:close/>
                </a:path>
              </a:pathLst>
            </a:cu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31" name="Oval 930">
              <a:extLst>
                <a:ext uri="{FF2B5EF4-FFF2-40B4-BE49-F238E27FC236}">
                  <a16:creationId xmlns:a16="http://schemas.microsoft.com/office/drawing/2014/main" id="{65353C6A-F790-4F19-A865-04EB2020C6EB}"/>
                </a:ext>
              </a:extLst>
            </p:cNvPr>
            <p:cNvSpPr>
              <a:spLocks noChangeAspect="1"/>
            </p:cNvSpPr>
            <p:nvPr/>
          </p:nvSpPr>
          <p:spPr>
            <a:xfrm>
              <a:off x="1383404" y="3312352"/>
              <a:ext cx="207717" cy="207717"/>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grpSp>
      <p:sp>
        <p:nvSpPr>
          <p:cNvPr id="932" name="Oval 931">
            <a:extLst>
              <a:ext uri="{FF2B5EF4-FFF2-40B4-BE49-F238E27FC236}">
                <a16:creationId xmlns:a16="http://schemas.microsoft.com/office/drawing/2014/main" id="{4540C740-EDEE-4CE2-BD7C-5024D2B0A81E}"/>
              </a:ext>
            </a:extLst>
          </p:cNvPr>
          <p:cNvSpPr/>
          <p:nvPr/>
        </p:nvSpPr>
        <p:spPr>
          <a:xfrm>
            <a:off x="5080667" y="3025614"/>
            <a:ext cx="1280125" cy="128012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33" name="Oval 932">
            <a:extLst>
              <a:ext uri="{FF2B5EF4-FFF2-40B4-BE49-F238E27FC236}">
                <a16:creationId xmlns:a16="http://schemas.microsoft.com/office/drawing/2014/main" id="{20C36F6E-5D14-431D-A361-A9BF69CBCB03}"/>
              </a:ext>
            </a:extLst>
          </p:cNvPr>
          <p:cNvSpPr/>
          <p:nvPr/>
        </p:nvSpPr>
        <p:spPr>
          <a:xfrm>
            <a:off x="2874804" y="3025614"/>
            <a:ext cx="1280125" cy="128012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34" name="Oval 933">
            <a:extLst>
              <a:ext uri="{FF2B5EF4-FFF2-40B4-BE49-F238E27FC236}">
                <a16:creationId xmlns:a16="http://schemas.microsoft.com/office/drawing/2014/main" id="{AA364F5F-CCE2-4208-AF04-D17520C5B0E6}"/>
              </a:ext>
            </a:extLst>
          </p:cNvPr>
          <p:cNvSpPr/>
          <p:nvPr/>
        </p:nvSpPr>
        <p:spPr>
          <a:xfrm>
            <a:off x="668942" y="3025614"/>
            <a:ext cx="1280125" cy="128012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37" name="Block Arc 936">
            <a:extLst>
              <a:ext uri="{FF2B5EF4-FFF2-40B4-BE49-F238E27FC236}">
                <a16:creationId xmlns:a16="http://schemas.microsoft.com/office/drawing/2014/main" id="{E2B34FE0-D9F8-4938-BA53-A68DF6D78EC7}"/>
              </a:ext>
            </a:extLst>
          </p:cNvPr>
          <p:cNvSpPr/>
          <p:nvPr/>
        </p:nvSpPr>
        <p:spPr>
          <a:xfrm>
            <a:off x="4764793" y="2709740"/>
            <a:ext cx="1911875" cy="1911877"/>
          </a:xfrm>
          <a:prstGeom prst="blockArc">
            <a:avLst>
              <a:gd name="adj1" fmla="val 13673834"/>
              <a:gd name="adj2" fmla="val 7272229"/>
              <a:gd name="adj3" fmla="val 1071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srgbClr val="030304"/>
              </a:solidFill>
              <a:latin typeface="Arial" panose="020B0604020202020204"/>
              <a:sym typeface="Montserrat Regular"/>
            </a:endParaRPr>
          </a:p>
        </p:txBody>
      </p:sp>
      <p:sp>
        <p:nvSpPr>
          <p:cNvPr id="938" name="Oval 937">
            <a:extLst>
              <a:ext uri="{FF2B5EF4-FFF2-40B4-BE49-F238E27FC236}">
                <a16:creationId xmlns:a16="http://schemas.microsoft.com/office/drawing/2014/main" id="{35FBE04D-0F23-4488-B569-D6A5235EE96E}"/>
              </a:ext>
            </a:extLst>
          </p:cNvPr>
          <p:cNvSpPr>
            <a:spLocks noChangeAspect="1"/>
          </p:cNvSpPr>
          <p:nvPr/>
        </p:nvSpPr>
        <p:spPr>
          <a:xfrm>
            <a:off x="5072353" y="2912073"/>
            <a:ext cx="204571" cy="20457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US" sz="600" kern="0" cap="all" dirty="0">
              <a:solidFill>
                <a:prstClr val="white"/>
              </a:solidFill>
              <a:latin typeface="Arial" panose="020B0604020202020204"/>
              <a:sym typeface="Montserrat Regular"/>
            </a:endParaRPr>
          </a:p>
        </p:txBody>
      </p:sp>
      <p:sp>
        <p:nvSpPr>
          <p:cNvPr id="940" name="Teardrop 1">
            <a:extLst>
              <a:ext uri="{FF2B5EF4-FFF2-40B4-BE49-F238E27FC236}">
                <a16:creationId xmlns:a16="http://schemas.microsoft.com/office/drawing/2014/main" id="{1A426F24-BB24-495B-B65D-A08C2E826117}"/>
              </a:ext>
            </a:extLst>
          </p:cNvPr>
          <p:cNvSpPr/>
          <p:nvPr/>
        </p:nvSpPr>
        <p:spPr>
          <a:xfrm rot="18805991">
            <a:off x="5533073" y="3441937"/>
            <a:ext cx="418457" cy="41409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219170"/>
            <a:endParaRPr lang="ko-KR" altLang="en-US" cap="all" dirty="0">
              <a:solidFill>
                <a:srgbClr val="030304"/>
              </a:solidFill>
              <a:latin typeface="Arial" panose="020B0604020202020204"/>
              <a:ea typeface="굴림" panose="020B0600000101010101" pitchFamily="34" charset="-127"/>
              <a:sym typeface="Montserrat Regular"/>
            </a:endParaRPr>
          </a:p>
        </p:txBody>
      </p:sp>
      <p:sp>
        <p:nvSpPr>
          <p:cNvPr id="941" name="Round Same Side Corner Rectangle 11">
            <a:extLst>
              <a:ext uri="{FF2B5EF4-FFF2-40B4-BE49-F238E27FC236}">
                <a16:creationId xmlns:a16="http://schemas.microsoft.com/office/drawing/2014/main" id="{FA6CF8CE-8CAE-4B20-A18A-3EB3AB354630}"/>
              </a:ext>
            </a:extLst>
          </p:cNvPr>
          <p:cNvSpPr>
            <a:spLocks noChangeAspect="1"/>
          </p:cNvSpPr>
          <p:nvPr/>
        </p:nvSpPr>
        <p:spPr>
          <a:xfrm rot="9900000">
            <a:off x="1172306" y="3491257"/>
            <a:ext cx="371420" cy="31545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219170"/>
            <a:endParaRPr lang="ko-KR" altLang="en-US" cap="all" dirty="0">
              <a:solidFill>
                <a:prstClr val="white"/>
              </a:solidFill>
              <a:latin typeface="Arial" panose="020B0604020202020204"/>
              <a:ea typeface="굴림" panose="020B0600000101010101" pitchFamily="34" charset="-127"/>
              <a:sym typeface="Montserrat Regular"/>
            </a:endParaRPr>
          </a:p>
        </p:txBody>
      </p:sp>
      <p:sp>
        <p:nvSpPr>
          <p:cNvPr id="943" name="Round Same Side Corner Rectangle 36">
            <a:extLst>
              <a:ext uri="{FF2B5EF4-FFF2-40B4-BE49-F238E27FC236}">
                <a16:creationId xmlns:a16="http://schemas.microsoft.com/office/drawing/2014/main" id="{C45530D7-E280-4763-8440-A0687BFB51C2}"/>
              </a:ext>
            </a:extLst>
          </p:cNvPr>
          <p:cNvSpPr>
            <a:spLocks noChangeAspect="1"/>
          </p:cNvSpPr>
          <p:nvPr/>
        </p:nvSpPr>
        <p:spPr>
          <a:xfrm>
            <a:off x="3342168" y="3492285"/>
            <a:ext cx="371491" cy="2937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219170"/>
            <a:endParaRPr lang="ko-KR" altLang="en-US" cap="all" dirty="0">
              <a:solidFill>
                <a:prstClr val="white"/>
              </a:solidFill>
              <a:latin typeface="Arial" panose="020B0604020202020204"/>
              <a:ea typeface="굴림" panose="020B0600000101010101" pitchFamily="34" charset="-127"/>
              <a:sym typeface="Montserrat Regular"/>
            </a:endParaRPr>
          </a:p>
        </p:txBody>
      </p:sp>
      <p:grpSp>
        <p:nvGrpSpPr>
          <p:cNvPr id="947" name="Group 22">
            <a:extLst>
              <a:ext uri="{FF2B5EF4-FFF2-40B4-BE49-F238E27FC236}">
                <a16:creationId xmlns:a16="http://schemas.microsoft.com/office/drawing/2014/main" id="{5FAD6778-4F6D-45D8-9751-495AAD80DAC8}"/>
              </a:ext>
            </a:extLst>
          </p:cNvPr>
          <p:cNvGrpSpPr/>
          <p:nvPr/>
        </p:nvGrpSpPr>
        <p:grpSpPr>
          <a:xfrm>
            <a:off x="2422814" y="895524"/>
            <a:ext cx="2575127" cy="4391075"/>
            <a:chOff x="1903297" y="590532"/>
            <a:chExt cx="3217664" cy="4391074"/>
          </a:xfrm>
        </p:grpSpPr>
        <p:sp>
          <p:nvSpPr>
            <p:cNvPr id="948" name="TextBox 947">
              <a:extLst>
                <a:ext uri="{FF2B5EF4-FFF2-40B4-BE49-F238E27FC236}">
                  <a16:creationId xmlns:a16="http://schemas.microsoft.com/office/drawing/2014/main" id="{40D0E871-27F6-4165-8AF1-BE536331FAFF}"/>
                </a:ext>
              </a:extLst>
            </p:cNvPr>
            <p:cNvSpPr txBox="1"/>
            <p:nvPr/>
          </p:nvSpPr>
          <p:spPr>
            <a:xfrm>
              <a:off x="2551706" y="4673829"/>
              <a:ext cx="2569255" cy="307777"/>
            </a:xfrm>
            <a:prstGeom prst="rect">
              <a:avLst/>
            </a:prstGeom>
            <a:noFill/>
          </p:spPr>
          <p:txBody>
            <a:bodyPr wrap="square" rtlCol="0">
              <a:spAutoFit/>
            </a:bodyPr>
            <a:lstStyle/>
            <a:p>
              <a:pPr algn="ctr" defTabSz="1219139" hangingPunct="0"/>
              <a:endParaRPr lang="ko-KR" altLang="en-US" sz="1400" kern="0" cap="all" dirty="0">
                <a:solidFill>
                  <a:srgbClr val="030304">
                    <a:lumMod val="75000"/>
                    <a:lumOff val="25000"/>
                  </a:srgbClr>
                </a:solidFill>
                <a:latin typeface="Arial" panose="020B0604020202020204"/>
                <a:ea typeface="굴림" panose="020B0600000101010101" pitchFamily="34" charset="-127"/>
                <a:cs typeface="Arial" pitchFamily="34" charset="0"/>
                <a:sym typeface="Montserrat Regular"/>
              </a:endParaRPr>
            </a:p>
          </p:txBody>
        </p:sp>
        <p:sp>
          <p:nvSpPr>
            <p:cNvPr id="949" name="TextBox 948">
              <a:extLst>
                <a:ext uri="{FF2B5EF4-FFF2-40B4-BE49-F238E27FC236}">
                  <a16:creationId xmlns:a16="http://schemas.microsoft.com/office/drawing/2014/main" id="{DBAD96F1-C6FD-44F9-929C-6FD5FB073ECA}"/>
                </a:ext>
              </a:extLst>
            </p:cNvPr>
            <p:cNvSpPr txBox="1"/>
            <p:nvPr/>
          </p:nvSpPr>
          <p:spPr>
            <a:xfrm>
              <a:off x="1903297" y="590532"/>
              <a:ext cx="2577763" cy="338554"/>
            </a:xfrm>
            <a:prstGeom prst="rect">
              <a:avLst/>
            </a:prstGeom>
            <a:noFill/>
          </p:spPr>
          <p:txBody>
            <a:bodyPr wrap="square" rtlCol="0">
              <a:spAutoFit/>
            </a:bodyPr>
            <a:lstStyle/>
            <a:p>
              <a:pPr algn="ctr" defTabSz="1219139" hangingPunct="0"/>
              <a:r>
                <a:rPr lang="en-US" altLang="ko-KR" sz="1600" b="1" kern="0" cap="all" dirty="0">
                  <a:solidFill>
                    <a:srgbClr val="7030A0"/>
                  </a:solidFill>
                  <a:latin typeface="Century Gothic" panose="020B0502020202020204" pitchFamily="34" charset="0"/>
                  <a:ea typeface="굴림" panose="020B0600000101010101" pitchFamily="34" charset="-127"/>
                  <a:cs typeface="Arial" pitchFamily="34" charset="0"/>
                  <a:sym typeface="Montserrat Regular"/>
                </a:rPr>
                <a:t>2023-24</a:t>
              </a:r>
              <a:endParaRPr lang="ko-KR" altLang="en-US" sz="1600" b="1" kern="0" cap="all" dirty="0">
                <a:solidFill>
                  <a:srgbClr val="7030A0"/>
                </a:solidFill>
                <a:latin typeface="Century Gothic" panose="020B0502020202020204" pitchFamily="34" charset="0"/>
                <a:ea typeface="굴림" panose="020B0600000101010101" pitchFamily="34" charset="-127"/>
                <a:cs typeface="Arial" pitchFamily="34" charset="0"/>
                <a:sym typeface="Montserrat Regular"/>
              </a:endParaRPr>
            </a:p>
          </p:txBody>
        </p:sp>
      </p:grpSp>
      <p:grpSp>
        <p:nvGrpSpPr>
          <p:cNvPr id="950" name="Group 25">
            <a:extLst>
              <a:ext uri="{FF2B5EF4-FFF2-40B4-BE49-F238E27FC236}">
                <a16:creationId xmlns:a16="http://schemas.microsoft.com/office/drawing/2014/main" id="{DAD4BC46-7115-45DA-B137-8C69B95DB9B9}"/>
              </a:ext>
            </a:extLst>
          </p:cNvPr>
          <p:cNvGrpSpPr/>
          <p:nvPr/>
        </p:nvGrpSpPr>
        <p:grpSpPr>
          <a:xfrm>
            <a:off x="291554" y="1410706"/>
            <a:ext cx="2070255" cy="1322782"/>
            <a:chOff x="2551706" y="4673829"/>
            <a:chExt cx="2586817" cy="2172270"/>
          </a:xfrm>
        </p:grpSpPr>
        <p:sp>
          <p:nvSpPr>
            <p:cNvPr id="951" name="TextBox 950">
              <a:extLst>
                <a:ext uri="{FF2B5EF4-FFF2-40B4-BE49-F238E27FC236}">
                  <a16:creationId xmlns:a16="http://schemas.microsoft.com/office/drawing/2014/main" id="{E2717817-A169-4671-9577-4CEA537D4A7A}"/>
                </a:ext>
              </a:extLst>
            </p:cNvPr>
            <p:cNvSpPr txBox="1"/>
            <p:nvPr/>
          </p:nvSpPr>
          <p:spPr>
            <a:xfrm>
              <a:off x="2551706" y="4673829"/>
              <a:ext cx="2569255" cy="505431"/>
            </a:xfrm>
            <a:prstGeom prst="rect">
              <a:avLst/>
            </a:prstGeom>
            <a:noFill/>
          </p:spPr>
          <p:txBody>
            <a:bodyPr wrap="square" rtlCol="0">
              <a:spAutoFit/>
            </a:bodyPr>
            <a:lstStyle/>
            <a:p>
              <a:pPr algn="ctr" defTabSz="1219139" hangingPunct="0"/>
              <a:endParaRPr lang="ko-KR" altLang="en-US" sz="1400" kern="0" cap="all" dirty="0">
                <a:solidFill>
                  <a:srgbClr val="030304">
                    <a:lumMod val="75000"/>
                    <a:lumOff val="25000"/>
                  </a:srgbClr>
                </a:solidFill>
                <a:latin typeface="Century Gothic" panose="020B0502020202020204" pitchFamily="34" charset="0"/>
                <a:ea typeface="굴림" panose="020B0600000101010101" pitchFamily="34" charset="-127"/>
                <a:cs typeface="Arial" pitchFamily="34" charset="0"/>
                <a:sym typeface="Montserrat Regular"/>
              </a:endParaRPr>
            </a:p>
          </p:txBody>
        </p:sp>
        <p:sp>
          <p:nvSpPr>
            <p:cNvPr id="952" name="TextBox 951">
              <a:extLst>
                <a:ext uri="{FF2B5EF4-FFF2-40B4-BE49-F238E27FC236}">
                  <a16:creationId xmlns:a16="http://schemas.microsoft.com/office/drawing/2014/main" id="{0F160AD2-CD8F-4508-9CB3-5A391F818CAC}"/>
                </a:ext>
              </a:extLst>
            </p:cNvPr>
            <p:cNvSpPr txBox="1"/>
            <p:nvPr/>
          </p:nvSpPr>
          <p:spPr>
            <a:xfrm>
              <a:off x="2560761" y="6290126"/>
              <a:ext cx="2577762" cy="555973"/>
            </a:xfrm>
            <a:prstGeom prst="rect">
              <a:avLst/>
            </a:prstGeom>
            <a:noFill/>
          </p:spPr>
          <p:txBody>
            <a:bodyPr wrap="square" rtlCol="0">
              <a:spAutoFit/>
            </a:bodyPr>
            <a:lstStyle/>
            <a:p>
              <a:pPr algn="ctr" defTabSz="1219139" hangingPunct="0"/>
              <a:r>
                <a:rPr lang="en-US" altLang="ko-KR" sz="1600" b="1" kern="0" cap="all" dirty="0">
                  <a:solidFill>
                    <a:srgbClr val="7030A0"/>
                  </a:solidFill>
                  <a:latin typeface="Century Gothic" panose="020B0502020202020204" pitchFamily="34" charset="0"/>
                  <a:ea typeface="굴림" panose="020B0600000101010101" pitchFamily="34" charset="-127"/>
                  <a:cs typeface="Arial" pitchFamily="34" charset="0"/>
                  <a:sym typeface="Montserrat Regular"/>
                </a:rPr>
                <a:t>2022-23</a:t>
              </a:r>
              <a:endParaRPr lang="ko-KR" altLang="en-US" sz="1600" b="1" kern="0" cap="all" dirty="0">
                <a:solidFill>
                  <a:srgbClr val="7030A0"/>
                </a:solidFill>
                <a:latin typeface="Century Gothic" panose="020B0502020202020204" pitchFamily="34" charset="0"/>
                <a:ea typeface="굴림" panose="020B0600000101010101" pitchFamily="34" charset="-127"/>
                <a:cs typeface="Arial" pitchFamily="34" charset="0"/>
                <a:sym typeface="Montserrat Regular"/>
              </a:endParaRPr>
            </a:p>
          </p:txBody>
        </p:sp>
      </p:grpSp>
      <p:grpSp>
        <p:nvGrpSpPr>
          <p:cNvPr id="956" name="Group 31">
            <a:extLst>
              <a:ext uri="{FF2B5EF4-FFF2-40B4-BE49-F238E27FC236}">
                <a16:creationId xmlns:a16="http://schemas.microsoft.com/office/drawing/2014/main" id="{6A5C9B82-30DD-4FD9-8027-70A902B7C619}"/>
              </a:ext>
            </a:extLst>
          </p:cNvPr>
          <p:cNvGrpSpPr/>
          <p:nvPr/>
        </p:nvGrpSpPr>
        <p:grpSpPr>
          <a:xfrm>
            <a:off x="4753068" y="1096997"/>
            <a:ext cx="2118504" cy="1667504"/>
            <a:chOff x="2590491" y="4255196"/>
            <a:chExt cx="2647106" cy="1667503"/>
          </a:xfrm>
        </p:grpSpPr>
        <p:sp>
          <p:nvSpPr>
            <p:cNvPr id="957" name="TextBox 956">
              <a:extLst>
                <a:ext uri="{FF2B5EF4-FFF2-40B4-BE49-F238E27FC236}">
                  <a16:creationId xmlns:a16="http://schemas.microsoft.com/office/drawing/2014/main" id="{B1DEB486-D580-4106-8D05-D784A5192A60}"/>
                </a:ext>
              </a:extLst>
            </p:cNvPr>
            <p:cNvSpPr txBox="1"/>
            <p:nvPr/>
          </p:nvSpPr>
          <p:spPr>
            <a:xfrm>
              <a:off x="2590491" y="4255196"/>
              <a:ext cx="2569254" cy="276999"/>
            </a:xfrm>
            <a:prstGeom prst="rect">
              <a:avLst/>
            </a:prstGeom>
            <a:noFill/>
          </p:spPr>
          <p:txBody>
            <a:bodyPr wrap="square" rtlCol="0">
              <a:spAutoFit/>
            </a:bodyPr>
            <a:lstStyle/>
            <a:p>
              <a:pPr algn="ctr" defTabSz="1219139" hangingPunct="0"/>
              <a:endParaRPr lang="ko-KR" altLang="en-US" sz="1200" kern="0" cap="all" dirty="0">
                <a:solidFill>
                  <a:srgbClr val="030304">
                    <a:lumMod val="75000"/>
                    <a:lumOff val="25000"/>
                  </a:srgbClr>
                </a:solidFill>
                <a:latin typeface="Arial" panose="020B0604020202020204"/>
                <a:ea typeface="굴림" panose="020B0600000101010101" pitchFamily="34" charset="-127"/>
                <a:cs typeface="Arial" pitchFamily="34" charset="0"/>
                <a:sym typeface="Montserrat Regular"/>
              </a:endParaRPr>
            </a:p>
          </p:txBody>
        </p:sp>
        <p:sp>
          <p:nvSpPr>
            <p:cNvPr id="958" name="TextBox 957">
              <a:extLst>
                <a:ext uri="{FF2B5EF4-FFF2-40B4-BE49-F238E27FC236}">
                  <a16:creationId xmlns:a16="http://schemas.microsoft.com/office/drawing/2014/main" id="{11DA5A6E-0652-4CBB-9F78-4D5E0030267C}"/>
                </a:ext>
              </a:extLst>
            </p:cNvPr>
            <p:cNvSpPr txBox="1"/>
            <p:nvPr/>
          </p:nvSpPr>
          <p:spPr>
            <a:xfrm>
              <a:off x="2659834" y="5584145"/>
              <a:ext cx="2577763" cy="338554"/>
            </a:xfrm>
            <a:prstGeom prst="rect">
              <a:avLst/>
            </a:prstGeom>
            <a:noFill/>
          </p:spPr>
          <p:txBody>
            <a:bodyPr wrap="square" rtlCol="0">
              <a:spAutoFit/>
            </a:bodyPr>
            <a:lstStyle/>
            <a:p>
              <a:pPr algn="ctr" defTabSz="1219139" hangingPunct="0"/>
              <a:r>
                <a:rPr lang="en-US" altLang="ko-KR" sz="1600" b="1" kern="0" cap="all" dirty="0">
                  <a:solidFill>
                    <a:srgbClr val="7030A0"/>
                  </a:solidFill>
                  <a:latin typeface="Century Gothic" panose="020B0502020202020204" pitchFamily="34" charset="0"/>
                  <a:ea typeface="굴림" panose="020B0600000101010101" pitchFamily="34" charset="-127"/>
                  <a:cs typeface="Arial" pitchFamily="34" charset="0"/>
                  <a:sym typeface="Montserrat Regular"/>
                </a:rPr>
                <a:t>2024-25</a:t>
              </a:r>
              <a:r>
                <a:rPr lang="en-US" altLang="ko-KR" sz="1600" b="1" kern="0" cap="all" dirty="0">
                  <a:solidFill>
                    <a:srgbClr val="7030A0"/>
                  </a:solidFill>
                  <a:latin typeface="Arial" panose="020B0604020202020204"/>
                  <a:ea typeface="굴림" panose="020B0600000101010101" pitchFamily="34" charset="-127"/>
                  <a:cs typeface="Arial" pitchFamily="34" charset="0"/>
                  <a:sym typeface="Montserrat Regular"/>
                </a:rPr>
                <a:t> </a:t>
              </a:r>
            </a:p>
          </p:txBody>
        </p:sp>
      </p:grpSp>
      <p:grpSp>
        <p:nvGrpSpPr>
          <p:cNvPr id="52" name="Group 51"/>
          <p:cNvGrpSpPr/>
          <p:nvPr/>
        </p:nvGrpSpPr>
        <p:grpSpPr>
          <a:xfrm>
            <a:off x="580209" y="6336245"/>
            <a:ext cx="10619494" cy="707886"/>
            <a:chOff x="163618" y="5478451"/>
            <a:chExt cx="11895577" cy="866589"/>
          </a:xfrm>
        </p:grpSpPr>
        <p:grpSp>
          <p:nvGrpSpPr>
            <p:cNvPr id="53" name="Group 52"/>
            <p:cNvGrpSpPr/>
            <p:nvPr/>
          </p:nvGrpSpPr>
          <p:grpSpPr>
            <a:xfrm>
              <a:off x="1561168" y="5478451"/>
              <a:ext cx="10498027" cy="579151"/>
              <a:chOff x="1070158" y="4365104"/>
              <a:chExt cx="10663544" cy="579151"/>
            </a:xfrm>
          </p:grpSpPr>
          <p:sp>
            <p:nvSpPr>
              <p:cNvPr id="55" name="Rectangle 54"/>
              <p:cNvSpPr/>
              <p:nvPr/>
            </p:nvSpPr>
            <p:spPr>
              <a:xfrm>
                <a:off x="1070158" y="4365104"/>
                <a:ext cx="10462446" cy="5748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hangingPunct="0"/>
                <a:endParaRPr lang="en-ZA" sz="1000" kern="0" cap="all" dirty="0">
                  <a:solidFill>
                    <a:prstClr val="white"/>
                  </a:solidFill>
                  <a:latin typeface="Century Gothic" panose="020B0502020202020204" pitchFamily="34" charset="0"/>
                  <a:sym typeface="Montserrat Regular"/>
                </a:endParaRPr>
              </a:p>
            </p:txBody>
          </p:sp>
          <p:grpSp>
            <p:nvGrpSpPr>
              <p:cNvPr id="56" name="Group 55"/>
              <p:cNvGrpSpPr/>
              <p:nvPr/>
            </p:nvGrpSpPr>
            <p:grpSpPr>
              <a:xfrm>
                <a:off x="1189436" y="4450009"/>
                <a:ext cx="1842557" cy="489812"/>
                <a:chOff x="2196956" y="1129389"/>
                <a:chExt cx="1842557" cy="489812"/>
              </a:xfrm>
            </p:grpSpPr>
            <p:sp>
              <p:nvSpPr>
                <p:cNvPr id="72" name="Rectangle 24">
                  <a:extLst>
                    <a:ext uri="{FF2B5EF4-FFF2-40B4-BE49-F238E27FC236}">
                      <a16:creationId xmlns:a16="http://schemas.microsoft.com/office/drawing/2014/main" id="{D2FC9A68-13C9-4F93-BF56-A748AD1D1AD0}"/>
                    </a:ext>
                  </a:extLst>
                </p:cNvPr>
                <p:cNvSpPr/>
                <p:nvPr/>
              </p:nvSpPr>
              <p:spPr>
                <a:xfrm>
                  <a:off x="2196956" y="1263761"/>
                  <a:ext cx="219867" cy="19292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88359" tIns="44179" rIns="88359" bIns="44179" rtlCol="0" anchor="ctr"/>
                <a:lstStyle/>
                <a:p>
                  <a:pPr algn="ctr" defTabSz="1219139" hangingPunct="0"/>
                  <a:endParaRPr lang="en-US" sz="1000" kern="0" cap="all" dirty="0">
                    <a:solidFill>
                      <a:srgbClr val="97857B"/>
                    </a:solidFill>
                    <a:latin typeface="Century Gothic" panose="020B0502020202020204" pitchFamily="34" charset="0"/>
                    <a:sym typeface="Montserrat Regular"/>
                  </a:endParaRPr>
                </a:p>
              </p:txBody>
            </p:sp>
            <p:sp>
              <p:nvSpPr>
                <p:cNvPr id="73" name="Rectangle 72"/>
                <p:cNvSpPr/>
                <p:nvPr/>
              </p:nvSpPr>
              <p:spPr>
                <a:xfrm>
                  <a:off x="2516160" y="1129389"/>
                  <a:ext cx="1523353" cy="489812"/>
                </a:xfrm>
                <a:prstGeom prst="rect">
                  <a:avLst/>
                </a:prstGeom>
              </p:spPr>
              <p:txBody>
                <a:bodyPr wrap="none">
                  <a:spAutoFit/>
                </a:bodyPr>
                <a:lstStyle/>
                <a:p>
                  <a:pPr defTabSz="1219139" hangingPunct="0">
                    <a:spcAft>
                      <a:spcPts val="1052"/>
                    </a:spcAft>
                  </a:pPr>
                  <a:r>
                    <a:rPr lang="en-US" sz="1000" kern="0" cap="all" dirty="0">
                      <a:solidFill>
                        <a:srgbClr val="030304">
                          <a:lumMod val="65000"/>
                          <a:lumOff val="35000"/>
                        </a:srgbClr>
                      </a:solidFill>
                      <a:latin typeface="Century Gothic" panose="020B0502020202020204" pitchFamily="34" charset="0"/>
                      <a:sym typeface="Montserrat Regular"/>
                    </a:rPr>
                    <a:t>Unqualified </a:t>
                  </a:r>
                  <a:br>
                    <a:rPr lang="en-US" sz="1000" kern="0" cap="all" dirty="0">
                      <a:solidFill>
                        <a:srgbClr val="030304">
                          <a:lumMod val="65000"/>
                          <a:lumOff val="35000"/>
                        </a:srgbClr>
                      </a:solidFill>
                      <a:latin typeface="Century Gothic" panose="020B0502020202020204" pitchFamily="34" charset="0"/>
                      <a:sym typeface="Montserrat Regular"/>
                    </a:rPr>
                  </a:br>
                  <a:r>
                    <a:rPr lang="en-US" sz="1000" kern="0" cap="all" dirty="0">
                      <a:solidFill>
                        <a:srgbClr val="030304">
                          <a:lumMod val="65000"/>
                          <a:lumOff val="35000"/>
                        </a:srgbClr>
                      </a:solidFill>
                      <a:latin typeface="Century Gothic" panose="020B0502020202020204" pitchFamily="34" charset="0"/>
                      <a:sym typeface="Montserrat Regular"/>
                    </a:rPr>
                    <a:t>with no findings</a:t>
                  </a:r>
                </a:p>
              </p:txBody>
            </p:sp>
          </p:grpSp>
          <p:grpSp>
            <p:nvGrpSpPr>
              <p:cNvPr id="57" name="Group 56"/>
              <p:cNvGrpSpPr/>
              <p:nvPr/>
            </p:nvGrpSpPr>
            <p:grpSpPr>
              <a:xfrm>
                <a:off x="3116626" y="4451450"/>
                <a:ext cx="1572903" cy="489812"/>
                <a:chOff x="2196955" y="1664287"/>
                <a:chExt cx="1572903" cy="489812"/>
              </a:xfrm>
            </p:grpSpPr>
            <p:sp>
              <p:nvSpPr>
                <p:cNvPr id="70" name="Rectangle 24">
                  <a:extLst>
                    <a:ext uri="{FF2B5EF4-FFF2-40B4-BE49-F238E27FC236}">
                      <a16:creationId xmlns:a16="http://schemas.microsoft.com/office/drawing/2014/main" id="{9A9D2BE7-6506-4E5D-8196-05BBD0045EB3}"/>
                    </a:ext>
                  </a:extLst>
                </p:cNvPr>
                <p:cNvSpPr/>
                <p:nvPr/>
              </p:nvSpPr>
              <p:spPr>
                <a:xfrm>
                  <a:off x="2196955" y="1798660"/>
                  <a:ext cx="219867" cy="1929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88359" tIns="44179" rIns="88359" bIns="44179" rtlCol="0" anchor="ctr"/>
                <a:lstStyle/>
                <a:p>
                  <a:pPr algn="ctr" defTabSz="1219139" hangingPunct="0"/>
                  <a:endParaRPr lang="en-US" sz="1000" kern="0" cap="all" dirty="0">
                    <a:solidFill>
                      <a:srgbClr val="97857B"/>
                    </a:solidFill>
                    <a:latin typeface="Century Gothic" panose="020B0502020202020204" pitchFamily="34" charset="0"/>
                    <a:sym typeface="Montserrat Regular"/>
                  </a:endParaRPr>
                </a:p>
              </p:txBody>
            </p:sp>
            <p:sp>
              <p:nvSpPr>
                <p:cNvPr id="71" name="Rectangle 70"/>
                <p:cNvSpPr/>
                <p:nvPr/>
              </p:nvSpPr>
              <p:spPr>
                <a:xfrm>
                  <a:off x="2521920" y="1664287"/>
                  <a:ext cx="1247938" cy="489812"/>
                </a:xfrm>
                <a:prstGeom prst="rect">
                  <a:avLst/>
                </a:prstGeom>
              </p:spPr>
              <p:txBody>
                <a:bodyPr wrap="none">
                  <a:spAutoFit/>
                </a:bodyPr>
                <a:lstStyle/>
                <a:p>
                  <a:pPr defTabSz="1219139" hangingPunct="0">
                    <a:spcAft>
                      <a:spcPts val="1052"/>
                    </a:spcAft>
                  </a:pPr>
                  <a:r>
                    <a:rPr lang="en-US" sz="1000" kern="0" cap="all" dirty="0">
                      <a:solidFill>
                        <a:srgbClr val="030304">
                          <a:lumMod val="65000"/>
                          <a:lumOff val="35000"/>
                        </a:srgbClr>
                      </a:solidFill>
                      <a:latin typeface="Century Gothic" panose="020B0502020202020204" pitchFamily="34" charset="0"/>
                      <a:sym typeface="Montserrat Regular"/>
                    </a:rPr>
                    <a:t>Unqualified </a:t>
                  </a:r>
                  <a:br>
                    <a:rPr lang="en-US" sz="1000" kern="0" cap="all" dirty="0">
                      <a:solidFill>
                        <a:srgbClr val="030304">
                          <a:lumMod val="65000"/>
                          <a:lumOff val="35000"/>
                        </a:srgbClr>
                      </a:solidFill>
                      <a:latin typeface="Century Gothic" panose="020B0502020202020204" pitchFamily="34" charset="0"/>
                      <a:sym typeface="Montserrat Regular"/>
                    </a:rPr>
                  </a:br>
                  <a:r>
                    <a:rPr lang="en-US" sz="1000" kern="0" cap="all" dirty="0">
                      <a:solidFill>
                        <a:srgbClr val="030304">
                          <a:lumMod val="65000"/>
                          <a:lumOff val="35000"/>
                        </a:srgbClr>
                      </a:solidFill>
                      <a:latin typeface="Century Gothic" panose="020B0502020202020204" pitchFamily="34" charset="0"/>
                      <a:sym typeface="Montserrat Regular"/>
                    </a:rPr>
                    <a:t>with findings</a:t>
                  </a:r>
                </a:p>
              </p:txBody>
            </p:sp>
          </p:grpSp>
          <p:grpSp>
            <p:nvGrpSpPr>
              <p:cNvPr id="58" name="Group 57"/>
              <p:cNvGrpSpPr/>
              <p:nvPr/>
            </p:nvGrpSpPr>
            <p:grpSpPr>
              <a:xfrm>
                <a:off x="4814574" y="4450009"/>
                <a:ext cx="1560593" cy="489812"/>
                <a:chOff x="2203505" y="2208713"/>
                <a:chExt cx="1560593" cy="489812"/>
              </a:xfrm>
            </p:grpSpPr>
            <p:sp>
              <p:nvSpPr>
                <p:cNvPr id="68" name="Rectangle 24">
                  <a:extLst>
                    <a:ext uri="{FF2B5EF4-FFF2-40B4-BE49-F238E27FC236}">
                      <a16:creationId xmlns:a16="http://schemas.microsoft.com/office/drawing/2014/main" id="{69A7C0AD-C8E6-4111-9095-C451FB3297AD}"/>
                    </a:ext>
                  </a:extLst>
                </p:cNvPr>
                <p:cNvSpPr/>
                <p:nvPr/>
              </p:nvSpPr>
              <p:spPr>
                <a:xfrm>
                  <a:off x="2203505" y="2331836"/>
                  <a:ext cx="219867" cy="19292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88359" tIns="44179" rIns="88359" bIns="44179" rtlCol="0" anchor="ctr"/>
                <a:lstStyle/>
                <a:p>
                  <a:pPr algn="ctr" defTabSz="1219139" hangingPunct="0"/>
                  <a:endParaRPr lang="en-US" sz="1000" kern="0" cap="all" dirty="0">
                    <a:solidFill>
                      <a:srgbClr val="97857B"/>
                    </a:solidFill>
                    <a:latin typeface="Century Gothic" panose="020B0502020202020204" pitchFamily="34" charset="0"/>
                    <a:sym typeface="Montserrat Regular"/>
                  </a:endParaRPr>
                </a:p>
              </p:txBody>
            </p:sp>
            <p:sp>
              <p:nvSpPr>
                <p:cNvPr id="69" name="Rectangle 68"/>
                <p:cNvSpPr/>
                <p:nvPr/>
              </p:nvSpPr>
              <p:spPr>
                <a:xfrm>
                  <a:off x="2516160" y="2208713"/>
                  <a:ext cx="1247938" cy="489812"/>
                </a:xfrm>
                <a:prstGeom prst="rect">
                  <a:avLst/>
                </a:prstGeom>
              </p:spPr>
              <p:txBody>
                <a:bodyPr wrap="none">
                  <a:spAutoFit/>
                </a:bodyPr>
                <a:lstStyle/>
                <a:p>
                  <a:pPr defTabSz="1219139" hangingPunct="0">
                    <a:spcAft>
                      <a:spcPts val="1052"/>
                    </a:spcAft>
                  </a:pPr>
                  <a:r>
                    <a:rPr lang="en-US" sz="1000" kern="0" cap="all" dirty="0">
                      <a:solidFill>
                        <a:srgbClr val="030304">
                          <a:lumMod val="65000"/>
                          <a:lumOff val="35000"/>
                        </a:srgbClr>
                      </a:solidFill>
                      <a:latin typeface="Century Gothic" panose="020B0502020202020204" pitchFamily="34" charset="0"/>
                      <a:sym typeface="Montserrat Regular"/>
                    </a:rPr>
                    <a:t>Qualified </a:t>
                  </a:r>
                  <a:br>
                    <a:rPr lang="en-US" sz="1000" kern="0" cap="all" dirty="0">
                      <a:solidFill>
                        <a:srgbClr val="030304">
                          <a:lumMod val="65000"/>
                          <a:lumOff val="35000"/>
                        </a:srgbClr>
                      </a:solidFill>
                      <a:latin typeface="Century Gothic" panose="020B0502020202020204" pitchFamily="34" charset="0"/>
                      <a:sym typeface="Montserrat Regular"/>
                    </a:rPr>
                  </a:br>
                  <a:r>
                    <a:rPr lang="en-US" sz="1000" kern="0" cap="all" dirty="0">
                      <a:solidFill>
                        <a:srgbClr val="030304">
                          <a:lumMod val="65000"/>
                          <a:lumOff val="35000"/>
                        </a:srgbClr>
                      </a:solidFill>
                      <a:latin typeface="Century Gothic" panose="020B0502020202020204" pitchFamily="34" charset="0"/>
                      <a:sym typeface="Montserrat Regular"/>
                    </a:rPr>
                    <a:t>with findings</a:t>
                  </a:r>
                </a:p>
              </p:txBody>
            </p:sp>
          </p:grpSp>
          <p:grpSp>
            <p:nvGrpSpPr>
              <p:cNvPr id="59" name="Group 58"/>
              <p:cNvGrpSpPr/>
              <p:nvPr/>
            </p:nvGrpSpPr>
            <p:grpSpPr>
              <a:xfrm>
                <a:off x="6495056" y="4438759"/>
                <a:ext cx="1566296" cy="489812"/>
                <a:chOff x="4121458" y="1129389"/>
                <a:chExt cx="1566296" cy="489812"/>
              </a:xfrm>
            </p:grpSpPr>
            <p:sp>
              <p:nvSpPr>
                <p:cNvPr id="66" name="Rectangle 24">
                  <a:extLst>
                    <a:ext uri="{FF2B5EF4-FFF2-40B4-BE49-F238E27FC236}">
                      <a16:creationId xmlns:a16="http://schemas.microsoft.com/office/drawing/2014/main" id="{C706ED63-6F59-4AAE-A6F2-7C794111191C}"/>
                    </a:ext>
                  </a:extLst>
                </p:cNvPr>
                <p:cNvSpPr/>
                <p:nvPr/>
              </p:nvSpPr>
              <p:spPr>
                <a:xfrm>
                  <a:off x="4121458" y="1263924"/>
                  <a:ext cx="219867" cy="192920"/>
                </a:xfrm>
                <a:prstGeom prst="rect">
                  <a:avLst/>
                </a:prstGeom>
                <a:solidFill>
                  <a:srgbClr val="CE3F91"/>
                </a:solidFill>
                <a:ln>
                  <a:noFill/>
                </a:ln>
                <a:effectLst/>
              </p:spPr>
              <p:style>
                <a:lnRef idx="1">
                  <a:schemeClr val="accent1"/>
                </a:lnRef>
                <a:fillRef idx="3">
                  <a:schemeClr val="accent1"/>
                </a:fillRef>
                <a:effectRef idx="2">
                  <a:schemeClr val="accent1"/>
                </a:effectRef>
                <a:fontRef idx="minor">
                  <a:schemeClr val="lt1"/>
                </a:fontRef>
              </p:style>
              <p:txBody>
                <a:bodyPr lIns="88359" tIns="44179" rIns="88359" bIns="44179" rtlCol="0" anchor="ctr"/>
                <a:lstStyle/>
                <a:p>
                  <a:pPr algn="ctr" defTabSz="1219139" hangingPunct="0"/>
                  <a:endParaRPr lang="en-US" sz="1000" kern="0" cap="all" dirty="0">
                    <a:solidFill>
                      <a:srgbClr val="97857B"/>
                    </a:solidFill>
                    <a:latin typeface="Century Gothic" panose="020B0502020202020204" pitchFamily="34" charset="0"/>
                    <a:sym typeface="Montserrat Regular"/>
                  </a:endParaRPr>
                </a:p>
              </p:txBody>
            </p:sp>
            <p:sp>
              <p:nvSpPr>
                <p:cNvPr id="67" name="Rectangle 66"/>
                <p:cNvSpPr/>
                <p:nvPr/>
              </p:nvSpPr>
              <p:spPr>
                <a:xfrm>
                  <a:off x="4439815" y="1129389"/>
                  <a:ext cx="1247939" cy="489812"/>
                </a:xfrm>
                <a:prstGeom prst="rect">
                  <a:avLst/>
                </a:prstGeom>
              </p:spPr>
              <p:txBody>
                <a:bodyPr wrap="none">
                  <a:spAutoFit/>
                </a:bodyPr>
                <a:lstStyle/>
                <a:p>
                  <a:pPr defTabSz="1219139" hangingPunct="0">
                    <a:spcAft>
                      <a:spcPts val="1052"/>
                    </a:spcAft>
                  </a:pPr>
                  <a:r>
                    <a:rPr lang="en-US" sz="1000" kern="0" cap="all" dirty="0">
                      <a:solidFill>
                        <a:srgbClr val="030304">
                          <a:lumMod val="65000"/>
                          <a:lumOff val="35000"/>
                        </a:srgbClr>
                      </a:solidFill>
                      <a:latin typeface="Century Gothic" panose="020B0502020202020204" pitchFamily="34" charset="0"/>
                      <a:sym typeface="Montserrat Regular"/>
                    </a:rPr>
                    <a:t>Adverse </a:t>
                  </a:r>
                  <a:br>
                    <a:rPr lang="en-US" sz="1000" kern="0" cap="all" dirty="0">
                      <a:solidFill>
                        <a:srgbClr val="030304">
                          <a:lumMod val="65000"/>
                          <a:lumOff val="35000"/>
                        </a:srgbClr>
                      </a:solidFill>
                      <a:latin typeface="Century Gothic" panose="020B0502020202020204" pitchFamily="34" charset="0"/>
                      <a:sym typeface="Montserrat Regular"/>
                    </a:rPr>
                  </a:br>
                  <a:r>
                    <a:rPr lang="en-US" sz="1000" kern="0" cap="all" dirty="0">
                      <a:solidFill>
                        <a:srgbClr val="030304">
                          <a:lumMod val="65000"/>
                          <a:lumOff val="35000"/>
                        </a:srgbClr>
                      </a:solidFill>
                      <a:latin typeface="Century Gothic" panose="020B0502020202020204" pitchFamily="34" charset="0"/>
                      <a:sym typeface="Montserrat Regular"/>
                    </a:rPr>
                    <a:t>with findings</a:t>
                  </a:r>
                </a:p>
              </p:txBody>
            </p:sp>
          </p:grpSp>
          <p:grpSp>
            <p:nvGrpSpPr>
              <p:cNvPr id="60" name="Group 59"/>
              <p:cNvGrpSpPr/>
              <p:nvPr/>
            </p:nvGrpSpPr>
            <p:grpSpPr>
              <a:xfrm>
                <a:off x="8358549" y="4454443"/>
                <a:ext cx="1566296" cy="489812"/>
                <a:chOff x="4121458" y="1664287"/>
                <a:chExt cx="1566296" cy="489812"/>
              </a:xfrm>
            </p:grpSpPr>
            <p:sp>
              <p:nvSpPr>
                <p:cNvPr id="64" name="Rectangle 24">
                  <a:extLst>
                    <a:ext uri="{FF2B5EF4-FFF2-40B4-BE49-F238E27FC236}">
                      <a16:creationId xmlns:a16="http://schemas.microsoft.com/office/drawing/2014/main" id="{5E7FE383-104F-48CE-930A-17F674D05749}"/>
                    </a:ext>
                  </a:extLst>
                </p:cNvPr>
                <p:cNvSpPr/>
                <p:nvPr/>
              </p:nvSpPr>
              <p:spPr>
                <a:xfrm>
                  <a:off x="4121458" y="1798660"/>
                  <a:ext cx="219867" cy="192920"/>
                </a:xfrm>
                <a:prstGeom prst="rect">
                  <a:avLst/>
                </a:prstGeom>
                <a:solidFill>
                  <a:srgbClr val="E0001B"/>
                </a:solidFill>
                <a:ln>
                  <a:noFill/>
                </a:ln>
                <a:effectLst/>
              </p:spPr>
              <p:style>
                <a:lnRef idx="1">
                  <a:schemeClr val="accent1"/>
                </a:lnRef>
                <a:fillRef idx="3">
                  <a:schemeClr val="accent1"/>
                </a:fillRef>
                <a:effectRef idx="2">
                  <a:schemeClr val="accent1"/>
                </a:effectRef>
                <a:fontRef idx="minor">
                  <a:schemeClr val="lt1"/>
                </a:fontRef>
              </p:style>
              <p:txBody>
                <a:bodyPr lIns="88359" tIns="44179" rIns="88359" bIns="44179" rtlCol="0" anchor="ctr"/>
                <a:lstStyle/>
                <a:p>
                  <a:pPr algn="ctr" defTabSz="1219139" hangingPunct="0"/>
                  <a:endParaRPr lang="en-US" sz="1000" kern="0" cap="all" dirty="0">
                    <a:solidFill>
                      <a:srgbClr val="97857B"/>
                    </a:solidFill>
                    <a:latin typeface="Century Gothic" panose="020B0502020202020204" pitchFamily="34" charset="0"/>
                    <a:sym typeface="Montserrat Regular"/>
                  </a:endParaRPr>
                </a:p>
              </p:txBody>
            </p:sp>
            <p:sp>
              <p:nvSpPr>
                <p:cNvPr id="65" name="Rectangle 64"/>
                <p:cNvSpPr/>
                <p:nvPr/>
              </p:nvSpPr>
              <p:spPr>
                <a:xfrm>
                  <a:off x="4439815" y="1664287"/>
                  <a:ext cx="1247939" cy="489812"/>
                </a:xfrm>
                <a:prstGeom prst="rect">
                  <a:avLst/>
                </a:prstGeom>
              </p:spPr>
              <p:txBody>
                <a:bodyPr wrap="none">
                  <a:spAutoFit/>
                </a:bodyPr>
                <a:lstStyle/>
                <a:p>
                  <a:pPr defTabSz="1219139" hangingPunct="0">
                    <a:spcAft>
                      <a:spcPts val="1052"/>
                    </a:spcAft>
                  </a:pPr>
                  <a:r>
                    <a:rPr lang="en-US" sz="1000" kern="0" cap="all" dirty="0">
                      <a:solidFill>
                        <a:srgbClr val="030304">
                          <a:lumMod val="65000"/>
                          <a:lumOff val="35000"/>
                        </a:srgbClr>
                      </a:solidFill>
                      <a:latin typeface="Century Gothic" panose="020B0502020202020204" pitchFamily="34" charset="0"/>
                      <a:sym typeface="Montserrat Regular"/>
                    </a:rPr>
                    <a:t>Disclaimed </a:t>
                  </a:r>
                  <a:br>
                    <a:rPr lang="en-US" sz="1000" kern="0" cap="all" dirty="0">
                      <a:solidFill>
                        <a:srgbClr val="030304">
                          <a:lumMod val="65000"/>
                          <a:lumOff val="35000"/>
                        </a:srgbClr>
                      </a:solidFill>
                      <a:latin typeface="Century Gothic" panose="020B0502020202020204" pitchFamily="34" charset="0"/>
                      <a:sym typeface="Montserrat Regular"/>
                    </a:rPr>
                  </a:br>
                  <a:r>
                    <a:rPr lang="en-US" sz="1000" kern="0" cap="all" dirty="0">
                      <a:solidFill>
                        <a:srgbClr val="030304">
                          <a:lumMod val="65000"/>
                          <a:lumOff val="35000"/>
                        </a:srgbClr>
                      </a:solidFill>
                      <a:latin typeface="Century Gothic" panose="020B0502020202020204" pitchFamily="34" charset="0"/>
                      <a:sym typeface="Montserrat Regular"/>
                    </a:rPr>
                    <a:t>with findings</a:t>
                  </a:r>
                </a:p>
              </p:txBody>
            </p:sp>
          </p:grpSp>
          <p:grpSp>
            <p:nvGrpSpPr>
              <p:cNvPr id="61" name="Group 60"/>
              <p:cNvGrpSpPr/>
              <p:nvPr/>
            </p:nvGrpSpPr>
            <p:grpSpPr>
              <a:xfrm>
                <a:off x="10152689" y="4453722"/>
                <a:ext cx="1581013" cy="489812"/>
                <a:chOff x="4121332" y="2208713"/>
                <a:chExt cx="1581013" cy="489812"/>
              </a:xfrm>
            </p:grpSpPr>
            <p:sp>
              <p:nvSpPr>
                <p:cNvPr id="62" name="Rectangle 24">
                  <a:extLst>
                    <a:ext uri="{FF2B5EF4-FFF2-40B4-BE49-F238E27FC236}">
                      <a16:creationId xmlns:a16="http://schemas.microsoft.com/office/drawing/2014/main" id="{AE4F9055-217F-458F-9D9A-58E1E8D0D854}"/>
                    </a:ext>
                  </a:extLst>
                </p:cNvPr>
                <p:cNvSpPr/>
                <p:nvPr/>
              </p:nvSpPr>
              <p:spPr>
                <a:xfrm>
                  <a:off x="4121332" y="2338311"/>
                  <a:ext cx="219867" cy="192920"/>
                </a:xfrm>
                <a:prstGeom prst="rect">
                  <a:avLst/>
                </a:prstGeom>
                <a:solidFill>
                  <a:srgbClr val="106FBD"/>
                </a:solidFill>
                <a:ln>
                  <a:noFill/>
                </a:ln>
                <a:effectLst/>
              </p:spPr>
              <p:style>
                <a:lnRef idx="1">
                  <a:schemeClr val="accent1"/>
                </a:lnRef>
                <a:fillRef idx="3">
                  <a:schemeClr val="accent1"/>
                </a:fillRef>
                <a:effectRef idx="2">
                  <a:schemeClr val="accent1"/>
                </a:effectRef>
                <a:fontRef idx="minor">
                  <a:schemeClr val="lt1"/>
                </a:fontRef>
              </p:style>
              <p:txBody>
                <a:bodyPr lIns="88359" tIns="44179" rIns="88359" bIns="44179" rtlCol="0" anchor="ctr"/>
                <a:lstStyle/>
                <a:p>
                  <a:pPr algn="ctr" defTabSz="1219139" hangingPunct="0"/>
                  <a:endParaRPr lang="en-US" sz="1000" kern="0" cap="all" dirty="0">
                    <a:solidFill>
                      <a:srgbClr val="97857B"/>
                    </a:solidFill>
                    <a:latin typeface="Century Gothic" panose="020B0502020202020204" pitchFamily="34" charset="0"/>
                    <a:sym typeface="Montserrat Regular"/>
                  </a:endParaRPr>
                </a:p>
              </p:txBody>
            </p:sp>
            <p:sp>
              <p:nvSpPr>
                <p:cNvPr id="63" name="Rectangle 62"/>
                <p:cNvSpPr/>
                <p:nvPr/>
              </p:nvSpPr>
              <p:spPr>
                <a:xfrm>
                  <a:off x="4439815" y="2208713"/>
                  <a:ext cx="1262530" cy="489812"/>
                </a:xfrm>
                <a:prstGeom prst="rect">
                  <a:avLst/>
                </a:prstGeom>
              </p:spPr>
              <p:txBody>
                <a:bodyPr wrap="none">
                  <a:spAutoFit/>
                </a:bodyPr>
                <a:lstStyle/>
                <a:p>
                  <a:pPr defTabSz="1219139" hangingPunct="0">
                    <a:spcAft>
                      <a:spcPts val="1052"/>
                    </a:spcAft>
                  </a:pPr>
                  <a:r>
                    <a:rPr lang="en-US" sz="1000" kern="0" cap="all" dirty="0">
                      <a:solidFill>
                        <a:srgbClr val="030304">
                          <a:lumMod val="65000"/>
                          <a:lumOff val="35000"/>
                        </a:srgbClr>
                      </a:solidFill>
                      <a:latin typeface="Century Gothic" panose="020B0502020202020204" pitchFamily="34" charset="0"/>
                      <a:sym typeface="Montserrat Regular"/>
                    </a:rPr>
                    <a:t>Outstanding </a:t>
                  </a:r>
                  <a:br>
                    <a:rPr lang="en-US" sz="1000" kern="0" cap="all" dirty="0">
                      <a:solidFill>
                        <a:srgbClr val="030304">
                          <a:lumMod val="65000"/>
                          <a:lumOff val="35000"/>
                        </a:srgbClr>
                      </a:solidFill>
                      <a:latin typeface="Century Gothic" panose="020B0502020202020204" pitchFamily="34" charset="0"/>
                      <a:sym typeface="Montserrat Regular"/>
                    </a:rPr>
                  </a:br>
                  <a:r>
                    <a:rPr lang="en-US" sz="1000" kern="0" cap="all" dirty="0">
                      <a:solidFill>
                        <a:srgbClr val="030304">
                          <a:lumMod val="65000"/>
                          <a:lumOff val="35000"/>
                        </a:srgbClr>
                      </a:solidFill>
                      <a:latin typeface="Century Gothic" panose="020B0502020202020204" pitchFamily="34" charset="0"/>
                      <a:sym typeface="Montserrat Regular"/>
                    </a:rPr>
                    <a:t>audits</a:t>
                  </a:r>
                </a:p>
              </p:txBody>
            </p:sp>
          </p:grpSp>
        </p:grpSp>
        <p:sp>
          <p:nvSpPr>
            <p:cNvPr id="54" name="Rectangle 53"/>
            <p:cNvSpPr/>
            <p:nvPr/>
          </p:nvSpPr>
          <p:spPr>
            <a:xfrm>
              <a:off x="163618" y="5478451"/>
              <a:ext cx="1402019" cy="866589"/>
            </a:xfrm>
            <a:prstGeom prst="rect">
              <a:avLst/>
            </a:prstGeom>
            <a:solidFill>
              <a:schemeClr val="bg1">
                <a:lumMod val="95000"/>
              </a:schemeClr>
            </a:solidFill>
            <a:ln>
              <a:solidFill>
                <a:schemeClr val="tx1"/>
              </a:solidFill>
            </a:ln>
          </p:spPr>
          <p:txBody>
            <a:bodyPr wrap="square">
              <a:spAutoFit/>
            </a:bodyPr>
            <a:lstStyle/>
            <a:p>
              <a:pPr defTabSz="1219139" hangingPunct="0"/>
              <a:r>
                <a:rPr lang="en-ZA" sz="1000" b="1" kern="0" cap="all" dirty="0">
                  <a:solidFill>
                    <a:prstClr val="white">
                      <a:lumMod val="50000"/>
                    </a:prstClr>
                  </a:solidFill>
                  <a:latin typeface="Century Gothic" panose="020B0502020202020204" pitchFamily="34" charset="0"/>
                  <a:sym typeface="Montserrat Regular"/>
                </a:rPr>
                <a:t>Audit outcomes</a:t>
              </a:r>
              <a:r>
                <a:rPr lang="en-ZA" sz="1000" kern="0" cap="all" dirty="0">
                  <a:solidFill>
                    <a:prstClr val="white">
                      <a:lumMod val="50000"/>
                    </a:prstClr>
                  </a:solidFill>
                  <a:latin typeface="Century Gothic" panose="020B0502020202020204" pitchFamily="34" charset="0"/>
                  <a:sym typeface="Montserrat Regular"/>
                </a:rPr>
                <a:t> are depicted as follows:</a:t>
              </a:r>
            </a:p>
          </p:txBody>
        </p:sp>
      </p:grpSp>
      <p:sp>
        <p:nvSpPr>
          <p:cNvPr id="7" name="Rectangle 6">
            <a:extLst>
              <a:ext uri="{FF2B5EF4-FFF2-40B4-BE49-F238E27FC236}">
                <a16:creationId xmlns:a16="http://schemas.microsoft.com/office/drawing/2014/main" id="{A337A899-EADC-6E6D-2BE1-D432F63210E1}"/>
              </a:ext>
            </a:extLst>
          </p:cNvPr>
          <p:cNvSpPr/>
          <p:nvPr/>
        </p:nvSpPr>
        <p:spPr>
          <a:xfrm>
            <a:off x="92533" y="4649035"/>
            <a:ext cx="3272947" cy="1631216"/>
          </a:xfrm>
          <a:prstGeom prst="rect">
            <a:avLst/>
          </a:prstGeom>
        </p:spPr>
        <p:txBody>
          <a:bodyPr wrap="square">
            <a:spAutoFit/>
          </a:bodyPr>
          <a:lstStyle/>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Financial statements</a:t>
            </a:r>
            <a:r>
              <a:rPr lang="en-US" sz="1000" kern="0" cap="all" dirty="0">
                <a:solidFill>
                  <a:srgbClr val="98A1AC"/>
                </a:solidFill>
                <a:latin typeface="Century Gothic" panose="020B0502020202020204" pitchFamily="34" charset="0"/>
                <a:sym typeface="Montserrat Regular"/>
              </a:rPr>
              <a:t>:</a:t>
            </a:r>
          </a:p>
          <a:p>
            <a:pPr marL="285744" indent="-285744"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Discretionary grants commitment</a:t>
            </a:r>
          </a:p>
          <a:p>
            <a:pPr defTabSz="1219139" hangingPunct="0"/>
            <a:endParaRPr lang="en-US" sz="1000" kern="0" cap="all" dirty="0">
              <a:solidFill>
                <a:srgbClr val="98A1AC"/>
              </a:solidFill>
              <a:latin typeface="Century Gothic" panose="020B0502020202020204" pitchFamily="34" charset="0"/>
              <a:sym typeface="Montserrat Regular"/>
            </a:endParaRPr>
          </a:p>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Annual performance report:</a:t>
            </a:r>
          </a:p>
          <a:p>
            <a:pPr marL="171446" indent="-171446"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Material findings</a:t>
            </a:r>
          </a:p>
          <a:p>
            <a:pPr defTabSz="1219139" hangingPunct="0"/>
            <a:endParaRPr lang="en-US" sz="1000" kern="0" cap="all" dirty="0">
              <a:solidFill>
                <a:srgbClr val="98A1AC"/>
              </a:solidFill>
              <a:latin typeface="Century Gothic" panose="020B0502020202020204" pitchFamily="34" charset="0"/>
              <a:sym typeface="Montserrat Regular"/>
            </a:endParaRPr>
          </a:p>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Compliance: </a:t>
            </a:r>
          </a:p>
          <a:p>
            <a:pPr marL="171446" indent="-171446" defTabSz="1219139" hangingPunct="0">
              <a:buFont typeface="Arial" panose="020B0604020202020204" pitchFamily="34" charset="0"/>
              <a:buChar char="•"/>
            </a:pPr>
            <a:r>
              <a:rPr lang="en-US" sz="1000" kern="0" cap="all" dirty="0">
                <a:solidFill>
                  <a:srgbClr val="98A1AC"/>
                </a:solidFill>
                <a:latin typeface="Century Gothic" panose="020B0502020202020204" pitchFamily="34" charset="0"/>
                <a:sym typeface="Montserrat Regular"/>
              </a:rPr>
              <a:t>Annual Financial Statements </a:t>
            </a:r>
          </a:p>
          <a:p>
            <a:pPr marL="171446" indent="-171446" defTabSz="1219139" hangingPunct="0">
              <a:buFont typeface="Arial" panose="020B0604020202020204" pitchFamily="34" charset="0"/>
              <a:buChar char="•"/>
            </a:pPr>
            <a:r>
              <a:rPr lang="en-US" sz="1000" kern="0" cap="all" dirty="0">
                <a:solidFill>
                  <a:srgbClr val="98A1AC"/>
                </a:solidFill>
                <a:latin typeface="Century Gothic" panose="020B0502020202020204" pitchFamily="34" charset="0"/>
                <a:sym typeface="Montserrat Regular"/>
              </a:rPr>
              <a:t>Expenditure Management </a:t>
            </a:r>
          </a:p>
          <a:p>
            <a:pPr defTabSz="1219139" hangingPunct="0"/>
            <a:endParaRPr lang="en-US" sz="1000" kern="0" cap="all" dirty="0">
              <a:solidFill>
                <a:srgbClr val="98A1AC"/>
              </a:solidFill>
              <a:latin typeface="Century Gothic" panose="020B0502020202020204" pitchFamily="34" charset="0"/>
              <a:sym typeface="Montserrat Regular"/>
            </a:endParaRPr>
          </a:p>
        </p:txBody>
      </p:sp>
      <p:sp>
        <p:nvSpPr>
          <p:cNvPr id="8" name="Rectangle 7">
            <a:extLst>
              <a:ext uri="{FF2B5EF4-FFF2-40B4-BE49-F238E27FC236}">
                <a16:creationId xmlns:a16="http://schemas.microsoft.com/office/drawing/2014/main" id="{B9401A88-A3A9-CA3D-5FDC-493C7EE277C6}"/>
              </a:ext>
            </a:extLst>
          </p:cNvPr>
          <p:cNvSpPr/>
          <p:nvPr/>
        </p:nvSpPr>
        <p:spPr>
          <a:xfrm>
            <a:off x="2436867" y="1160333"/>
            <a:ext cx="3272947" cy="1785104"/>
          </a:xfrm>
          <a:prstGeom prst="rect">
            <a:avLst/>
          </a:prstGeom>
        </p:spPr>
        <p:txBody>
          <a:bodyPr wrap="square">
            <a:spAutoFit/>
          </a:bodyPr>
          <a:lstStyle/>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Financial statements:</a:t>
            </a:r>
          </a:p>
          <a:p>
            <a:pPr marL="285744" indent="-285744"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Discretionary grants commitment</a:t>
            </a:r>
          </a:p>
          <a:p>
            <a:pPr marL="285744" indent="-285744"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Provisions</a:t>
            </a:r>
          </a:p>
          <a:p>
            <a:pPr defTabSz="1219139" hangingPunct="0"/>
            <a:endParaRPr lang="en-US" sz="1000" kern="0" cap="all" dirty="0">
              <a:solidFill>
                <a:srgbClr val="98A1AC"/>
              </a:solidFill>
              <a:latin typeface="Century Gothic" panose="020B0502020202020204" pitchFamily="34" charset="0"/>
              <a:sym typeface="Montserrat Regular"/>
            </a:endParaRPr>
          </a:p>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Annual performance report:</a:t>
            </a:r>
          </a:p>
          <a:p>
            <a:pPr marL="171446" indent="-171446"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No material findings</a:t>
            </a:r>
          </a:p>
          <a:p>
            <a:pPr defTabSz="1219139" hangingPunct="0"/>
            <a:endParaRPr lang="en-US" sz="1000" kern="0" cap="all" dirty="0">
              <a:solidFill>
                <a:srgbClr val="98A1AC"/>
              </a:solidFill>
              <a:latin typeface="Century Gothic" panose="020B0502020202020204" pitchFamily="34" charset="0"/>
              <a:sym typeface="Montserrat Regular"/>
            </a:endParaRPr>
          </a:p>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Compliance: </a:t>
            </a:r>
          </a:p>
          <a:p>
            <a:pPr marL="171446" indent="-171446" defTabSz="1219139" hangingPunct="0">
              <a:buFont typeface="Arial" panose="020B0604020202020204" pitchFamily="34" charset="0"/>
              <a:buChar char="•"/>
            </a:pPr>
            <a:r>
              <a:rPr lang="en-US" sz="1000" kern="0" cap="all" dirty="0">
                <a:solidFill>
                  <a:srgbClr val="98A1AC"/>
                </a:solidFill>
                <a:latin typeface="Century Gothic" panose="020B0502020202020204" pitchFamily="34" charset="0"/>
                <a:sym typeface="Montserrat Regular"/>
              </a:rPr>
              <a:t>Annual Financial Statements </a:t>
            </a:r>
          </a:p>
          <a:p>
            <a:pPr marL="171446" indent="-171446" defTabSz="1219139" hangingPunct="0">
              <a:buFont typeface="Arial" panose="020B0604020202020204" pitchFamily="34" charset="0"/>
              <a:buChar char="•"/>
            </a:pPr>
            <a:r>
              <a:rPr lang="en-US" sz="1000" kern="0" cap="all" dirty="0">
                <a:solidFill>
                  <a:srgbClr val="98A1AC"/>
                </a:solidFill>
                <a:latin typeface="Century Gothic" panose="020B0502020202020204" pitchFamily="34" charset="0"/>
                <a:sym typeface="Montserrat Regular"/>
              </a:rPr>
              <a:t>Expenditure Management </a:t>
            </a:r>
          </a:p>
          <a:p>
            <a:pPr defTabSz="1219139" hangingPunct="0"/>
            <a:endParaRPr lang="en-US" sz="1000" kern="0" cap="all" dirty="0">
              <a:solidFill>
                <a:srgbClr val="98A1AC"/>
              </a:solidFill>
              <a:latin typeface="Century Gothic" panose="020B0502020202020204" pitchFamily="34" charset="0"/>
              <a:sym typeface="Montserrat Regular"/>
            </a:endParaRPr>
          </a:p>
        </p:txBody>
      </p:sp>
      <p:sp>
        <p:nvSpPr>
          <p:cNvPr id="9" name="Rectangle 8">
            <a:extLst>
              <a:ext uri="{FF2B5EF4-FFF2-40B4-BE49-F238E27FC236}">
                <a16:creationId xmlns:a16="http://schemas.microsoft.com/office/drawing/2014/main" id="{1BC00087-B707-E0BE-D45E-36439E5E3F70}"/>
              </a:ext>
            </a:extLst>
          </p:cNvPr>
          <p:cNvSpPr/>
          <p:nvPr/>
        </p:nvSpPr>
        <p:spPr>
          <a:xfrm>
            <a:off x="4556869" y="4585851"/>
            <a:ext cx="3272947" cy="1938992"/>
          </a:xfrm>
          <a:prstGeom prst="rect">
            <a:avLst/>
          </a:prstGeom>
        </p:spPr>
        <p:txBody>
          <a:bodyPr wrap="square">
            <a:spAutoFit/>
          </a:bodyPr>
          <a:lstStyle/>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Financial statements:</a:t>
            </a:r>
          </a:p>
          <a:p>
            <a:pPr marL="285744" indent="-285744"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Discretionary grants commitment</a:t>
            </a:r>
          </a:p>
          <a:p>
            <a:pPr marL="285744" indent="-285744"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Provisions</a:t>
            </a:r>
          </a:p>
          <a:p>
            <a:pPr marL="285744" indent="-285744"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Irregular Expenditure</a:t>
            </a:r>
          </a:p>
          <a:p>
            <a:pPr defTabSz="1219139" hangingPunct="0"/>
            <a:endParaRPr lang="en-US" sz="1000" kern="0" cap="all" dirty="0">
              <a:solidFill>
                <a:srgbClr val="98A1AC"/>
              </a:solidFill>
              <a:latin typeface="Century Gothic" panose="020B0502020202020204" pitchFamily="34" charset="0"/>
              <a:sym typeface="Montserrat Regular"/>
            </a:endParaRPr>
          </a:p>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Annual performance report:</a:t>
            </a:r>
          </a:p>
          <a:p>
            <a:pPr marL="171446" indent="-171446" defTabSz="1219139" hangingPunct="0">
              <a:buFont typeface="Wingdings" panose="05000000000000000000" pitchFamily="2" charset="2"/>
              <a:buChar char="ü"/>
            </a:pPr>
            <a:r>
              <a:rPr lang="en-US" sz="1000" kern="0" cap="all" dirty="0">
                <a:solidFill>
                  <a:srgbClr val="98A1AC"/>
                </a:solidFill>
                <a:latin typeface="Century Gothic" panose="020B0502020202020204" pitchFamily="34" charset="0"/>
                <a:sym typeface="Montserrat Regular"/>
              </a:rPr>
              <a:t>No material findings</a:t>
            </a:r>
          </a:p>
          <a:p>
            <a:pPr defTabSz="1219139" hangingPunct="0"/>
            <a:endParaRPr lang="en-US" sz="1000" kern="0" cap="all" dirty="0">
              <a:solidFill>
                <a:srgbClr val="98A1AC"/>
              </a:solidFill>
              <a:latin typeface="Century Gothic" panose="020B0502020202020204" pitchFamily="34" charset="0"/>
              <a:sym typeface="Montserrat Regular"/>
            </a:endParaRPr>
          </a:p>
          <a:p>
            <a:pPr marL="171446" indent="-171446" defTabSz="1219139" hangingPunct="0">
              <a:buFont typeface="Wingdings" panose="05000000000000000000" pitchFamily="2" charset="2"/>
              <a:buChar char="v"/>
            </a:pPr>
            <a:r>
              <a:rPr lang="en-US" sz="1000" b="1" kern="0" cap="all" dirty="0">
                <a:solidFill>
                  <a:srgbClr val="98A1AC"/>
                </a:solidFill>
                <a:latin typeface="Century Gothic" panose="020B0502020202020204" pitchFamily="34" charset="0"/>
                <a:sym typeface="Montserrat Regular"/>
              </a:rPr>
              <a:t>Compliance: </a:t>
            </a:r>
          </a:p>
          <a:p>
            <a:pPr marL="171446" indent="-171446" defTabSz="1219139" hangingPunct="0">
              <a:buFont typeface="Arial" panose="020B0604020202020204" pitchFamily="34" charset="0"/>
              <a:buChar char="•"/>
            </a:pPr>
            <a:r>
              <a:rPr lang="en-US" sz="1000" kern="0" cap="all" dirty="0">
                <a:solidFill>
                  <a:srgbClr val="98A1AC"/>
                </a:solidFill>
                <a:latin typeface="Century Gothic" panose="020B0502020202020204" pitchFamily="34" charset="0"/>
                <a:sym typeface="Montserrat Regular"/>
              </a:rPr>
              <a:t>Annual Financial Statements </a:t>
            </a:r>
          </a:p>
          <a:p>
            <a:pPr marL="171446" indent="-171446" defTabSz="1219139" hangingPunct="0">
              <a:buFont typeface="Arial" panose="020B0604020202020204" pitchFamily="34" charset="0"/>
              <a:buChar char="•"/>
            </a:pPr>
            <a:r>
              <a:rPr lang="en-US" sz="1000" kern="0" cap="all" dirty="0">
                <a:solidFill>
                  <a:srgbClr val="98A1AC"/>
                </a:solidFill>
                <a:latin typeface="Century Gothic" panose="020B0502020202020204" pitchFamily="34" charset="0"/>
                <a:sym typeface="Montserrat Regular"/>
              </a:rPr>
              <a:t>Expenditure Management </a:t>
            </a:r>
          </a:p>
          <a:p>
            <a:pPr defTabSz="1219139" hangingPunct="0"/>
            <a:endParaRPr lang="en-US" sz="1000" kern="0" cap="all" dirty="0">
              <a:solidFill>
                <a:srgbClr val="98A1AC"/>
              </a:solidFill>
              <a:latin typeface="Century Gothic" panose="020B0502020202020204" pitchFamily="34" charset="0"/>
              <a:sym typeface="Montserrat Regular"/>
            </a:endParaRPr>
          </a:p>
        </p:txBody>
      </p:sp>
      <p:sp>
        <p:nvSpPr>
          <p:cNvPr id="3" name="object 52">
            <a:extLst>
              <a:ext uri="{FF2B5EF4-FFF2-40B4-BE49-F238E27FC236}">
                <a16:creationId xmlns:a16="http://schemas.microsoft.com/office/drawing/2014/main" id="{87B95126-8EEB-2656-0F71-0E50D62B4F11}"/>
              </a:ext>
            </a:extLst>
          </p:cNvPr>
          <p:cNvSpPr txBox="1"/>
          <p:nvPr/>
        </p:nvSpPr>
        <p:spPr>
          <a:xfrm>
            <a:off x="7468678" y="993906"/>
            <a:ext cx="4452191" cy="332855"/>
          </a:xfrm>
          <a:prstGeom prst="roundRect">
            <a:avLst/>
          </a:prstGeom>
          <a:solidFill>
            <a:srgbClr val="012E6D">
              <a:alpha val="10196"/>
            </a:srgbClr>
          </a:solidFill>
          <a:ln>
            <a:solidFill>
              <a:srgbClr val="012E6D"/>
            </a:solidFill>
          </a:ln>
        </p:spPr>
        <p:txBody>
          <a:bodyPr vert="horz" wrap="square" lIns="0" tIns="15875" rIns="0" bIns="0" rtlCol="0" anchor="ctr">
            <a:noAutofit/>
          </a:bodyPr>
          <a:lstStyle/>
          <a:p>
            <a:pPr defTabSz="884453">
              <a:defRPr/>
            </a:pPr>
            <a:r>
              <a:rPr lang="en-US" sz="1400" b="1" dirty="0">
                <a:solidFill>
                  <a:srgbClr val="012E6D"/>
                </a:solidFill>
                <a:latin typeface="Century Gothic" panose="020B0502020202020204" pitchFamily="34" charset="0"/>
                <a:cs typeface="Arial" panose="020B0604020202020204" pitchFamily="34" charset="0"/>
                <a:sym typeface="Montserrat Regular"/>
              </a:rPr>
              <a:t>Overall audit outcome</a:t>
            </a:r>
          </a:p>
        </p:txBody>
      </p:sp>
      <p:sp>
        <p:nvSpPr>
          <p:cNvPr id="5" name="TextBox 4">
            <a:extLst>
              <a:ext uri="{FF2B5EF4-FFF2-40B4-BE49-F238E27FC236}">
                <a16:creationId xmlns:a16="http://schemas.microsoft.com/office/drawing/2014/main" id="{7840283B-2B6F-0F5F-B98F-E3CCDFA05413}"/>
              </a:ext>
            </a:extLst>
          </p:cNvPr>
          <p:cNvSpPr txBox="1"/>
          <p:nvPr/>
        </p:nvSpPr>
        <p:spPr>
          <a:xfrm>
            <a:off x="7467106" y="1287042"/>
            <a:ext cx="4546751" cy="900888"/>
          </a:xfrm>
          <a:prstGeom prst="rect">
            <a:avLst/>
          </a:prstGeom>
          <a:noFill/>
        </p:spPr>
        <p:txBody>
          <a:bodyPr wrap="square">
            <a:spAutoFit/>
          </a:bodyPr>
          <a:lstStyle/>
          <a:p>
            <a:pPr marL="268281" marR="373371" indent="-182558" defTabSz="914377">
              <a:buFont typeface="Arial" panose="020B0604020202020204" pitchFamily="34" charset="0"/>
              <a:buChar char="•"/>
              <a:defRPr/>
            </a:pPr>
            <a:r>
              <a:rPr lang="en-US" sz="1051" kern="0" cap="all" dirty="0">
                <a:solidFill>
                  <a:prstClr val="black">
                    <a:lumMod val="75000"/>
                    <a:lumOff val="25000"/>
                  </a:prstClr>
                </a:solidFill>
                <a:latin typeface="Century Gothic"/>
                <a:cs typeface="Arial"/>
                <a:sym typeface="Montserrat Regular"/>
              </a:rPr>
              <a:t>Overall, the audit outcomes for Service SETA remained stagnant with substantial internal control weaknesses persisting in financial reporting and compliance with applicable legislation.</a:t>
            </a:r>
            <a:endParaRPr lang="en-ZA" sz="1051" dirty="0">
              <a:solidFill>
                <a:prstClr val="black"/>
              </a:solidFill>
              <a:highlight>
                <a:srgbClr val="FFFF00"/>
              </a:highlight>
              <a:latin typeface="Calibri" panose="020F0502020204030204"/>
              <a:sym typeface="Montserrat Regular"/>
            </a:endParaRPr>
          </a:p>
        </p:txBody>
      </p:sp>
      <p:sp>
        <p:nvSpPr>
          <p:cNvPr id="6" name="object 52">
            <a:extLst>
              <a:ext uri="{FF2B5EF4-FFF2-40B4-BE49-F238E27FC236}">
                <a16:creationId xmlns:a16="http://schemas.microsoft.com/office/drawing/2014/main" id="{F687E0BA-2625-C765-278C-A22D95FA3BCF}"/>
              </a:ext>
            </a:extLst>
          </p:cNvPr>
          <p:cNvSpPr txBox="1"/>
          <p:nvPr/>
        </p:nvSpPr>
        <p:spPr>
          <a:xfrm>
            <a:off x="7467106" y="1998525"/>
            <a:ext cx="4439111" cy="364423"/>
          </a:xfrm>
          <a:prstGeom prst="roundRect">
            <a:avLst/>
          </a:prstGeom>
          <a:solidFill>
            <a:srgbClr val="97837B">
              <a:alpha val="10196"/>
            </a:srgbClr>
          </a:solidFill>
          <a:ln>
            <a:solidFill>
              <a:srgbClr val="97837B"/>
            </a:solidFill>
          </a:ln>
        </p:spPr>
        <p:txBody>
          <a:bodyPr vert="horz" wrap="square" lIns="0" tIns="15875" rIns="0" bIns="0" rtlCol="0" anchor="ctr">
            <a:noAutofit/>
          </a:bodyPr>
          <a:lstStyle/>
          <a:p>
            <a:pPr defTabSz="884453">
              <a:defRPr/>
            </a:pPr>
            <a:r>
              <a:rPr lang="en-US" sz="1400" b="1" dirty="0">
                <a:solidFill>
                  <a:srgbClr val="97837B"/>
                </a:solidFill>
                <a:latin typeface="Century Gothic" panose="020B0502020202020204" pitchFamily="34" charset="0"/>
                <a:cs typeface="Arial" panose="020B0604020202020204" pitchFamily="34" charset="0"/>
                <a:sym typeface="Montserrat Regular"/>
              </a:rPr>
              <a:t>Current culture</a:t>
            </a:r>
          </a:p>
        </p:txBody>
      </p:sp>
      <p:sp>
        <p:nvSpPr>
          <p:cNvPr id="10" name="TextBox 9">
            <a:extLst>
              <a:ext uri="{FF2B5EF4-FFF2-40B4-BE49-F238E27FC236}">
                <a16:creationId xmlns:a16="http://schemas.microsoft.com/office/drawing/2014/main" id="{157F7EC9-90E3-7853-32A5-47E685B43F40}"/>
              </a:ext>
            </a:extLst>
          </p:cNvPr>
          <p:cNvSpPr txBox="1"/>
          <p:nvPr/>
        </p:nvSpPr>
        <p:spPr>
          <a:xfrm>
            <a:off x="7467106" y="2347724"/>
            <a:ext cx="4820309" cy="900888"/>
          </a:xfrm>
          <a:prstGeom prst="rect">
            <a:avLst/>
          </a:prstGeom>
          <a:noFill/>
        </p:spPr>
        <p:txBody>
          <a:bodyPr wrap="square">
            <a:spAutoFit/>
          </a:bodyPr>
          <a:lstStyle/>
          <a:p>
            <a:pPr marL="268281" marR="373371" indent="-182558" defTabSz="914377">
              <a:buFont typeface="Arial" panose="020B0604020202020204" pitchFamily="34" charset="0"/>
              <a:buChar char="•"/>
              <a:defRPr/>
            </a:pPr>
            <a:r>
              <a:rPr lang="en-US" sz="1051" kern="0" cap="all" dirty="0">
                <a:solidFill>
                  <a:prstClr val="black">
                    <a:lumMod val="75000"/>
                    <a:lumOff val="25000"/>
                  </a:prstClr>
                </a:solidFill>
                <a:latin typeface="Century Gothic"/>
                <a:cs typeface="Arial"/>
                <a:sym typeface="Montserrat Regular"/>
              </a:rPr>
              <a:t>The reduced number of commitment findings indicates management’s efforts to resolve the prior year’s qualification.</a:t>
            </a:r>
            <a:r>
              <a:rPr lang="en-US" sz="1051" kern="0" dirty="0">
                <a:solidFill>
                  <a:prstClr val="black">
                    <a:lumMod val="75000"/>
                    <a:lumOff val="25000"/>
                  </a:prstClr>
                </a:solidFill>
                <a:latin typeface="Century Gothic"/>
                <a:cs typeface="Arial"/>
                <a:sym typeface="Montserrat Regular"/>
              </a:rPr>
              <a:t> However, we stress that lasting improvements in audit outcomes require consistent, coordinated efforts from all stakeholders in executing their roles and responsibilities.</a:t>
            </a:r>
          </a:p>
        </p:txBody>
      </p:sp>
      <p:sp>
        <p:nvSpPr>
          <p:cNvPr id="11" name="object 52">
            <a:extLst>
              <a:ext uri="{FF2B5EF4-FFF2-40B4-BE49-F238E27FC236}">
                <a16:creationId xmlns:a16="http://schemas.microsoft.com/office/drawing/2014/main" id="{0FA8CCE6-7ED6-B1E9-18EE-96EA94CA2691}"/>
              </a:ext>
            </a:extLst>
          </p:cNvPr>
          <p:cNvSpPr txBox="1"/>
          <p:nvPr/>
        </p:nvSpPr>
        <p:spPr>
          <a:xfrm>
            <a:off x="7465187" y="3291259"/>
            <a:ext cx="4439111" cy="324000"/>
          </a:xfrm>
          <a:prstGeom prst="roundRect">
            <a:avLst/>
          </a:prstGeom>
          <a:solidFill>
            <a:srgbClr val="012E6D">
              <a:alpha val="10196"/>
            </a:srgbClr>
          </a:solidFill>
          <a:ln>
            <a:solidFill>
              <a:srgbClr val="012E6D"/>
            </a:solidFill>
          </a:ln>
        </p:spPr>
        <p:txBody>
          <a:bodyPr vert="horz" wrap="square" lIns="0" tIns="15875" rIns="0" bIns="0" rtlCol="0" anchor="ctr">
            <a:noAutofit/>
          </a:bodyPr>
          <a:lstStyle/>
          <a:p>
            <a:pPr defTabSz="884453">
              <a:defRPr/>
            </a:pPr>
            <a:r>
              <a:rPr lang="en-US" sz="1400" b="1" dirty="0">
                <a:solidFill>
                  <a:srgbClr val="012E6D"/>
                </a:solidFill>
                <a:latin typeface="Century Gothic" panose="020B0502020202020204" pitchFamily="34" charset="0"/>
                <a:cs typeface="Arial" panose="020B0604020202020204" pitchFamily="34" charset="0"/>
                <a:sym typeface="Montserrat Regular"/>
              </a:rPr>
              <a:t>Root causes</a:t>
            </a:r>
          </a:p>
        </p:txBody>
      </p:sp>
      <p:sp>
        <p:nvSpPr>
          <p:cNvPr id="12" name="TextBox 11">
            <a:extLst>
              <a:ext uri="{FF2B5EF4-FFF2-40B4-BE49-F238E27FC236}">
                <a16:creationId xmlns:a16="http://schemas.microsoft.com/office/drawing/2014/main" id="{DDAC46BA-EA0C-189C-F031-F09FDBB153DF}"/>
              </a:ext>
            </a:extLst>
          </p:cNvPr>
          <p:cNvSpPr txBox="1"/>
          <p:nvPr/>
        </p:nvSpPr>
        <p:spPr>
          <a:xfrm>
            <a:off x="7481759" y="3639139"/>
            <a:ext cx="4439111" cy="1224310"/>
          </a:xfrm>
          <a:prstGeom prst="rect">
            <a:avLst/>
          </a:prstGeom>
          <a:noFill/>
        </p:spPr>
        <p:txBody>
          <a:bodyPr wrap="square">
            <a:spAutoFit/>
          </a:bodyPr>
          <a:lstStyle/>
          <a:p>
            <a:pPr marL="268281" marR="373371" indent="-182558" defTabSz="1219139" hangingPunct="0">
              <a:buFont typeface="Arial" panose="020B0604020202020204" pitchFamily="34" charset="0"/>
              <a:buChar char="•"/>
              <a:defRPr/>
            </a:pPr>
            <a:r>
              <a:rPr lang="en-US" sz="1051" kern="0" cap="all" dirty="0">
                <a:solidFill>
                  <a:prstClr val="black">
                    <a:lumMod val="75000"/>
                    <a:lumOff val="25000"/>
                  </a:prstClr>
                </a:solidFill>
                <a:latin typeface="Century Gothic"/>
                <a:cs typeface="Arial"/>
                <a:sym typeface="Montserrat Regular"/>
              </a:rPr>
              <a:t>Inadequate detailed reviews of the financial information which resulted in material misstatement of the financial statements.</a:t>
            </a:r>
          </a:p>
          <a:p>
            <a:pPr marL="268281" marR="373371" indent="-182558" defTabSz="1219139" hangingPunct="0">
              <a:buFont typeface="Arial" panose="020B0604020202020204" pitchFamily="34" charset="0"/>
              <a:buChar char="•"/>
              <a:defRPr/>
            </a:pPr>
            <a:r>
              <a:rPr lang="en-US" sz="1051" kern="0" cap="all" dirty="0">
                <a:solidFill>
                  <a:prstClr val="black">
                    <a:lumMod val="75000"/>
                    <a:lumOff val="25000"/>
                  </a:prstClr>
                </a:solidFill>
                <a:latin typeface="Century Gothic"/>
                <a:cs typeface="Arial"/>
                <a:sym typeface="Montserrat Regular"/>
              </a:rPr>
              <a:t>Non-compliance with legislation continues to undermine audit outcomes and highlights the need for stronger compliance culture.</a:t>
            </a:r>
          </a:p>
          <a:p>
            <a:pPr marL="268281" marR="373371" indent="-182558" defTabSz="1219139" hangingPunct="0">
              <a:buFont typeface="Arial" panose="020B0604020202020204" pitchFamily="34" charset="0"/>
              <a:buChar char="•"/>
              <a:defRPr/>
            </a:pPr>
            <a:endParaRPr lang="en-ZA" sz="1051" kern="0" cap="all" dirty="0">
              <a:solidFill>
                <a:prstClr val="black">
                  <a:lumMod val="75000"/>
                  <a:lumOff val="25000"/>
                </a:prstClr>
              </a:solidFill>
              <a:latin typeface="Century Gothic"/>
              <a:cs typeface="Arial"/>
              <a:sym typeface="Montserrat Regular"/>
            </a:endParaRPr>
          </a:p>
        </p:txBody>
      </p:sp>
      <p:sp>
        <p:nvSpPr>
          <p:cNvPr id="13" name="object 52">
            <a:extLst>
              <a:ext uri="{FF2B5EF4-FFF2-40B4-BE49-F238E27FC236}">
                <a16:creationId xmlns:a16="http://schemas.microsoft.com/office/drawing/2014/main" id="{6BED02D4-B7BE-92C3-409D-B5ABBEFA8C14}"/>
              </a:ext>
            </a:extLst>
          </p:cNvPr>
          <p:cNvSpPr txBox="1"/>
          <p:nvPr/>
        </p:nvSpPr>
        <p:spPr>
          <a:xfrm>
            <a:off x="7481758" y="4845343"/>
            <a:ext cx="4439111" cy="324000"/>
          </a:xfrm>
          <a:prstGeom prst="roundRect">
            <a:avLst/>
          </a:prstGeom>
          <a:solidFill>
            <a:srgbClr val="97837B">
              <a:alpha val="10196"/>
            </a:srgbClr>
          </a:solidFill>
          <a:ln>
            <a:solidFill>
              <a:srgbClr val="97837B"/>
            </a:solidFill>
          </a:ln>
        </p:spPr>
        <p:txBody>
          <a:bodyPr vert="horz" wrap="square" lIns="0" tIns="15875" rIns="0" bIns="0" rtlCol="0" anchor="ctr">
            <a:noAutofit/>
          </a:bodyPr>
          <a:lstStyle/>
          <a:p>
            <a:pPr defTabSz="884453">
              <a:defRPr/>
            </a:pPr>
            <a:r>
              <a:rPr lang="en-US" sz="1400" b="1" dirty="0">
                <a:solidFill>
                  <a:srgbClr val="97837B"/>
                </a:solidFill>
                <a:latin typeface="Century Gothic" panose="020B0502020202020204" pitchFamily="34" charset="0"/>
                <a:cs typeface="Arial" panose="020B0604020202020204" pitchFamily="34" charset="0"/>
                <a:sym typeface="Montserrat Regular"/>
              </a:rPr>
              <a:t>Recommendations</a:t>
            </a:r>
          </a:p>
        </p:txBody>
      </p:sp>
      <p:sp>
        <p:nvSpPr>
          <p:cNvPr id="15" name="TextBox 14">
            <a:extLst>
              <a:ext uri="{FF2B5EF4-FFF2-40B4-BE49-F238E27FC236}">
                <a16:creationId xmlns:a16="http://schemas.microsoft.com/office/drawing/2014/main" id="{48E5D9C2-E4D5-88A1-A55C-89A4A28D3485}"/>
              </a:ext>
            </a:extLst>
          </p:cNvPr>
          <p:cNvSpPr txBox="1"/>
          <p:nvPr/>
        </p:nvSpPr>
        <p:spPr>
          <a:xfrm>
            <a:off x="7465187" y="5141094"/>
            <a:ext cx="4820311" cy="900888"/>
          </a:xfrm>
          <a:prstGeom prst="rect">
            <a:avLst/>
          </a:prstGeom>
          <a:noFill/>
        </p:spPr>
        <p:txBody>
          <a:bodyPr wrap="square">
            <a:spAutoFit/>
          </a:bodyPr>
          <a:lstStyle/>
          <a:p>
            <a:pPr marL="268281" marR="373371" indent="-182558" defTabSz="1219139" hangingPunct="0">
              <a:buFont typeface="Arial" panose="020B0604020202020204" pitchFamily="34" charset="0"/>
              <a:buChar char="•"/>
              <a:defRPr/>
            </a:pPr>
            <a:r>
              <a:rPr lang="en-US" sz="1051" kern="0" cap="all" dirty="0">
                <a:solidFill>
                  <a:prstClr val="black">
                    <a:lumMod val="75000"/>
                    <a:lumOff val="25000"/>
                  </a:prstClr>
                </a:solidFill>
                <a:latin typeface="Century Gothic"/>
                <a:cs typeface="Arial"/>
                <a:sym typeface="Montserrat Regular"/>
              </a:rPr>
              <a:t>Management should enhance project monitoring around their commitment and strengthen the review controls of the AFS to improve audit outcomes.</a:t>
            </a:r>
          </a:p>
          <a:p>
            <a:pPr marL="268281" marR="373371" indent="-182558" defTabSz="1219139" hangingPunct="0">
              <a:buFont typeface="Arial" panose="020B0604020202020204" pitchFamily="34" charset="0"/>
              <a:buChar char="•"/>
              <a:defRPr/>
            </a:pPr>
            <a:r>
              <a:rPr lang="en-US" sz="1051" kern="0" cap="all" dirty="0">
                <a:solidFill>
                  <a:prstClr val="black">
                    <a:lumMod val="75000"/>
                    <a:lumOff val="25000"/>
                  </a:prstClr>
                </a:solidFill>
                <a:latin typeface="Century Gothic"/>
                <a:cs typeface="Arial"/>
                <a:sym typeface="Montserrat Regular"/>
              </a:rPr>
              <a:t>Review and monitor compliance with the applicable legislation. </a:t>
            </a:r>
            <a:endParaRPr lang="en-ZA" sz="1051" kern="0" cap="all" dirty="0">
              <a:solidFill>
                <a:prstClr val="black">
                  <a:lumMod val="75000"/>
                  <a:lumOff val="25000"/>
                </a:prstClr>
              </a:solidFill>
              <a:latin typeface="Century Gothic"/>
              <a:cs typeface="Arial"/>
              <a:sym typeface="Montserrat Regular"/>
            </a:endParaRPr>
          </a:p>
        </p:txBody>
      </p:sp>
      <p:sp>
        <p:nvSpPr>
          <p:cNvPr id="2" name="Triangle 88">
            <a:extLst>
              <a:ext uri="{FF2B5EF4-FFF2-40B4-BE49-F238E27FC236}">
                <a16:creationId xmlns:a16="http://schemas.microsoft.com/office/drawing/2014/main" id="{15FBF7DA-A0CD-7EE4-1E23-3762663392A3}"/>
              </a:ext>
            </a:extLst>
          </p:cNvPr>
          <p:cNvSpPr/>
          <p:nvPr/>
        </p:nvSpPr>
        <p:spPr>
          <a:xfrm rot="5400000">
            <a:off x="4660787" y="3509623"/>
            <a:ext cx="5168020" cy="305967"/>
          </a:xfrm>
          <a:prstGeom prst="triangle">
            <a:avLst>
              <a:gd name="adj" fmla="val 5037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a:sym typeface="Montserrat Regular"/>
            </a:endParaRPr>
          </a:p>
        </p:txBody>
      </p:sp>
    </p:spTree>
    <p:extLst>
      <p:ext uri="{BB962C8B-B14F-4D97-AF65-F5344CB8AC3E}">
        <p14:creationId xmlns:p14="http://schemas.microsoft.com/office/powerpoint/2010/main" val="410230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33E4-20D3-CA9F-4D4D-C5350896B423}"/>
              </a:ext>
            </a:extLst>
          </p:cNvPr>
          <p:cNvSpPr>
            <a:spLocks noGrp="1"/>
          </p:cNvSpPr>
          <p:nvPr>
            <p:ph type="title"/>
          </p:nvPr>
        </p:nvSpPr>
        <p:spPr>
          <a:xfrm>
            <a:off x="780289" y="362355"/>
            <a:ext cx="11326545" cy="584724"/>
          </a:xfrm>
        </p:spPr>
        <p:txBody>
          <a:bodyPr>
            <a:normAutofit fontScale="90000"/>
          </a:bodyPr>
          <a:lstStyle/>
          <a:p>
            <a:r>
              <a:rPr lang="en-ZA" dirty="0"/>
              <a:t>Irregular and fruitless and wasteful expenditure</a:t>
            </a:r>
          </a:p>
        </p:txBody>
      </p:sp>
      <p:sp>
        <p:nvSpPr>
          <p:cNvPr id="11" name="Rectangle: Rounded Corners 10">
            <a:extLst>
              <a:ext uri="{FF2B5EF4-FFF2-40B4-BE49-F238E27FC236}">
                <a16:creationId xmlns:a16="http://schemas.microsoft.com/office/drawing/2014/main" id="{D93FD600-3724-CFA1-4AF1-FB7822C75B50}"/>
              </a:ext>
            </a:extLst>
          </p:cNvPr>
          <p:cNvSpPr/>
          <p:nvPr/>
        </p:nvSpPr>
        <p:spPr>
          <a:xfrm>
            <a:off x="8032888" y="2469824"/>
            <a:ext cx="4103801" cy="972211"/>
          </a:xfrm>
          <a:prstGeom prst="roundRect">
            <a:avLst>
              <a:gd name="adj" fmla="val 7528"/>
            </a:avLst>
          </a:prstGeom>
          <a:solidFill>
            <a:srgbClr val="FF0000">
              <a:alpha val="9804"/>
            </a:srgbClr>
          </a:solidFill>
          <a:ln w="12700" cap="flat" cmpd="sng" algn="ctr">
            <a:solidFill>
              <a:srgbClr val="C00000"/>
            </a:solidFill>
            <a:prstDash val="solid"/>
            <a:miter lim="800000"/>
          </a:ln>
          <a:effectLst/>
        </p:spPr>
        <p:txBody>
          <a:bodyPr rtlCol="0" anchor="ctr"/>
          <a:lstStyle/>
          <a:p>
            <a:pPr defTabSz="914377">
              <a:spcAft>
                <a:spcPts val="600"/>
              </a:spcAft>
              <a:defRPr/>
            </a:pPr>
            <a:r>
              <a:rPr lang="en-US" sz="900" b="1" kern="0" dirty="0">
                <a:solidFill>
                  <a:srgbClr val="C00000"/>
                </a:solidFill>
                <a:latin typeface="Century Gothic" panose="020B0502020202020204" pitchFamily="34" charset="0"/>
                <a:sym typeface="Montserrat Regular"/>
              </a:rPr>
              <a:t>Impact of irregular expenditure incurred</a:t>
            </a:r>
          </a:p>
          <a:p>
            <a:pPr marL="274313" indent="-171446" defTabSz="914377">
              <a:spcAft>
                <a:spcPts val="600"/>
              </a:spcAft>
              <a:buFont typeface="Arial" panose="020B0604020202020204" pitchFamily="34" charset="0"/>
              <a:buChar char="•"/>
              <a:defRPr/>
            </a:pPr>
            <a:r>
              <a:rPr lang="en-US" sz="900" b="1" kern="0" dirty="0">
                <a:solidFill>
                  <a:prstClr val="black">
                    <a:lumMod val="75000"/>
                    <a:lumOff val="25000"/>
                  </a:prstClr>
                </a:solidFill>
                <a:latin typeface="Century Gothic" panose="020B0502020202020204" pitchFamily="34" charset="0"/>
                <a:sym typeface="Montserrat Regular"/>
              </a:rPr>
              <a:t>Breach of five pillars of procurement – equitable, fair, cost effective, transparent and competitive. </a:t>
            </a:r>
            <a:endParaRPr lang="en-US" sz="900" kern="0" cap="all" dirty="0">
              <a:solidFill>
                <a:srgbClr val="030304">
                  <a:lumMod val="65000"/>
                  <a:lumOff val="35000"/>
                </a:srgbClr>
              </a:solidFill>
              <a:latin typeface="Century Gothic" panose="020B0502020202020204" pitchFamily="34" charset="0"/>
              <a:sym typeface="Montserrat Regular"/>
            </a:endParaRPr>
          </a:p>
        </p:txBody>
      </p:sp>
      <p:sp>
        <p:nvSpPr>
          <p:cNvPr id="49" name="object 166">
            <a:extLst>
              <a:ext uri="{FF2B5EF4-FFF2-40B4-BE49-F238E27FC236}">
                <a16:creationId xmlns:a16="http://schemas.microsoft.com/office/drawing/2014/main" id="{7178E2AB-9FE3-E3E5-F1D4-6472ABBB3C5A}"/>
              </a:ext>
            </a:extLst>
          </p:cNvPr>
          <p:cNvSpPr/>
          <p:nvPr/>
        </p:nvSpPr>
        <p:spPr>
          <a:xfrm>
            <a:off x="3645005" y="1098990"/>
            <a:ext cx="3401747" cy="1948581"/>
          </a:xfrm>
          <a:prstGeom prst="roundRect">
            <a:avLst>
              <a:gd name="adj" fmla="val 4661"/>
            </a:avLst>
          </a:prstGeom>
          <a:solidFill>
            <a:srgbClr val="01A991">
              <a:alpha val="10196"/>
            </a:srgbClr>
          </a:solidFill>
          <a:ln>
            <a:solidFill>
              <a:srgbClr val="01A99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defRPr/>
            </a:pPr>
            <a:endParaRPr dirty="0">
              <a:solidFill>
                <a:srgbClr val="FFFFFF"/>
              </a:solidFill>
              <a:latin typeface="Calibri" panose="020F0502020204030204"/>
              <a:sym typeface="Montserrat Regular"/>
            </a:endParaRPr>
          </a:p>
        </p:txBody>
      </p:sp>
      <p:graphicFrame>
        <p:nvGraphicFramePr>
          <p:cNvPr id="50" name="Chart 49">
            <a:extLst>
              <a:ext uri="{FF2B5EF4-FFF2-40B4-BE49-F238E27FC236}">
                <a16:creationId xmlns:a16="http://schemas.microsoft.com/office/drawing/2014/main" id="{6A9BB835-A592-1DA0-C14D-2D9E3062A186}"/>
              </a:ext>
            </a:extLst>
          </p:cNvPr>
          <p:cNvGraphicFramePr/>
          <p:nvPr/>
        </p:nvGraphicFramePr>
        <p:xfrm>
          <a:off x="3645008" y="1506632"/>
          <a:ext cx="3669377" cy="1578881"/>
        </p:xfrm>
        <a:graphic>
          <a:graphicData uri="http://schemas.openxmlformats.org/drawingml/2006/chart">
            <c:chart xmlns:c="http://schemas.openxmlformats.org/drawingml/2006/chart" xmlns:r="http://schemas.openxmlformats.org/officeDocument/2006/relationships" r:id="rId2"/>
          </a:graphicData>
        </a:graphic>
      </p:graphicFrame>
      <p:sp>
        <p:nvSpPr>
          <p:cNvPr id="51" name="TextBox 50">
            <a:extLst>
              <a:ext uri="{FF2B5EF4-FFF2-40B4-BE49-F238E27FC236}">
                <a16:creationId xmlns:a16="http://schemas.microsoft.com/office/drawing/2014/main" id="{60267817-7C22-5F58-AE43-328C015149B3}"/>
              </a:ext>
            </a:extLst>
          </p:cNvPr>
          <p:cNvSpPr txBox="1"/>
          <p:nvPr/>
        </p:nvSpPr>
        <p:spPr>
          <a:xfrm>
            <a:off x="3840940" y="1224656"/>
            <a:ext cx="2999792" cy="276999"/>
          </a:xfrm>
          <a:prstGeom prst="rect">
            <a:avLst/>
          </a:prstGeom>
          <a:noFill/>
        </p:spPr>
        <p:txBody>
          <a:bodyPr wrap="square" rtlCol="0">
            <a:spAutoFit/>
          </a:bodyPr>
          <a:lstStyle/>
          <a:p>
            <a:pPr defTabSz="914377">
              <a:defRPr/>
            </a:pPr>
            <a:r>
              <a:rPr lang="en-ZA" sz="1200" b="1" kern="0" cap="all" dirty="0">
                <a:solidFill>
                  <a:srgbClr val="71708D"/>
                </a:solidFill>
                <a:latin typeface="Century Gothic" panose="020B0502020202020204" pitchFamily="34" charset="0"/>
                <a:sym typeface="Montserrat Regular"/>
              </a:rPr>
              <a:t>Annual irregular </a:t>
            </a:r>
            <a:r>
              <a:rPr lang="en-ZA" sz="1200" b="1" dirty="0">
                <a:solidFill>
                  <a:srgbClr val="71708D"/>
                </a:solidFill>
                <a:latin typeface="Century Gothic" panose="020B0502020202020204" pitchFamily="34" charset="0"/>
                <a:sym typeface="Montserrat Regular"/>
              </a:rPr>
              <a:t>expenditure</a:t>
            </a:r>
          </a:p>
        </p:txBody>
      </p:sp>
      <p:sp>
        <p:nvSpPr>
          <p:cNvPr id="13" name="Slide Number Placeholder 2">
            <a:extLst>
              <a:ext uri="{FF2B5EF4-FFF2-40B4-BE49-F238E27FC236}">
                <a16:creationId xmlns:a16="http://schemas.microsoft.com/office/drawing/2014/main" id="{63726DFA-9FF2-438D-ED1F-C941D36A4F6A}"/>
              </a:ext>
            </a:extLst>
          </p:cNvPr>
          <p:cNvSpPr>
            <a:spLocks noGrp="1"/>
          </p:cNvSpPr>
          <p:nvPr>
            <p:ph type="sldNum" sz="quarter" idx="12"/>
          </p:nvPr>
        </p:nvSpPr>
        <p:spPr>
          <a:xfrm>
            <a:off x="11270057" y="465650"/>
            <a:ext cx="498763" cy="365125"/>
          </a:xfrm>
        </p:spPr>
        <p:txBody>
          <a:bodyPr/>
          <a:lstStyle/>
          <a:p>
            <a:pPr algn="ctr" defTabSz="914377">
              <a:defRPr/>
            </a:pPr>
            <a:fld id="{45A022D4-E209-4AB7-A16F-072BFBAC050B}" type="slidenum">
              <a:rPr lang="en-US" sz="1600" b="1">
                <a:solidFill>
                  <a:prstClr val="white"/>
                </a:solidFill>
                <a:latin typeface="Century Gothic" panose="020B0502020202020204" pitchFamily="34" charset="0"/>
                <a:sym typeface="Montserrat Regular"/>
              </a:rPr>
              <a:pPr algn="ctr" defTabSz="914377">
                <a:defRPr/>
              </a:pPr>
              <a:t>5</a:t>
            </a:fld>
            <a:endParaRPr lang="en-US" sz="1600" b="1" dirty="0">
              <a:solidFill>
                <a:prstClr val="white"/>
              </a:solidFill>
              <a:latin typeface="Century Gothic" panose="020B0502020202020204" pitchFamily="34" charset="0"/>
              <a:sym typeface="Montserrat Regular"/>
            </a:endParaRPr>
          </a:p>
        </p:txBody>
      </p:sp>
      <p:sp>
        <p:nvSpPr>
          <p:cNvPr id="14" name="Rectangle: Rounded Corners 13">
            <a:extLst>
              <a:ext uri="{FF2B5EF4-FFF2-40B4-BE49-F238E27FC236}">
                <a16:creationId xmlns:a16="http://schemas.microsoft.com/office/drawing/2014/main" id="{3518083E-8535-E952-C8B5-B5EBDA7F232B}"/>
              </a:ext>
            </a:extLst>
          </p:cNvPr>
          <p:cNvSpPr/>
          <p:nvPr/>
        </p:nvSpPr>
        <p:spPr>
          <a:xfrm>
            <a:off x="3594338" y="3103458"/>
            <a:ext cx="3809191" cy="1139255"/>
          </a:xfrm>
          <a:prstGeom prst="roundRect">
            <a:avLst>
              <a:gd name="adj" fmla="val 6009"/>
            </a:avLst>
          </a:prstGeom>
          <a:solidFill>
            <a:srgbClr val="012E6D">
              <a:alpha val="10196"/>
            </a:srgbClr>
          </a:solidFill>
          <a:ln w="12700" cap="flat" cmpd="sng" algn="ctr">
            <a:solidFill>
              <a:srgbClr val="012E6D"/>
            </a:solidFill>
            <a:prstDash val="solid"/>
            <a:miter lim="800000"/>
          </a:ln>
          <a:effectLst/>
        </p:spPr>
        <p:txBody>
          <a:bodyPr rtlCol="0" anchor="t"/>
          <a:lstStyle/>
          <a:p>
            <a:pPr defTabSz="914377">
              <a:spcAft>
                <a:spcPts val="600"/>
              </a:spcAft>
              <a:defRPr/>
            </a:pPr>
            <a:r>
              <a:rPr lang="en-US" sz="900" b="1" kern="0" dirty="0">
                <a:solidFill>
                  <a:srgbClr val="012E6D"/>
                </a:solidFill>
                <a:latin typeface="Century Gothic" panose="020B0502020202020204" pitchFamily="34" charset="0"/>
                <a:sym typeface="Montserrat Regular"/>
              </a:rPr>
              <a:t>Causes of irregular expenditure</a:t>
            </a:r>
          </a:p>
          <a:p>
            <a:pPr marL="171446" indent="-171446" defTabSz="1219139" hangingPunct="0">
              <a:spcAft>
                <a:spcPts val="600"/>
              </a:spcAft>
              <a:buFont typeface="Arial" panose="020B0604020202020204" pitchFamily="34" charset="0"/>
              <a:buChar char="•"/>
              <a:defRPr/>
            </a:pPr>
            <a:r>
              <a:rPr lang="en-ZA" sz="900" kern="0" cap="all" dirty="0">
                <a:solidFill>
                  <a:srgbClr val="012E6D"/>
                </a:solidFill>
                <a:latin typeface="Century Gothic" panose="020B0502020202020204" pitchFamily="34" charset="0"/>
                <a:sym typeface="Montserrat Regular"/>
              </a:rPr>
              <a:t>Exceeding of the 7.5% project administration cost limit</a:t>
            </a:r>
          </a:p>
          <a:p>
            <a:pPr marL="171446" indent="-171446" defTabSz="1219139" hangingPunct="0">
              <a:spcAft>
                <a:spcPts val="600"/>
              </a:spcAft>
              <a:buFont typeface="Arial" panose="020B0604020202020204" pitchFamily="34" charset="0"/>
              <a:buChar char="•"/>
              <a:defRPr/>
            </a:pPr>
            <a:r>
              <a:rPr lang="en-ZA" sz="900" kern="0" cap="all" dirty="0">
                <a:solidFill>
                  <a:srgbClr val="012E6D"/>
                </a:solidFill>
                <a:latin typeface="Century Gothic" panose="020B0502020202020204" pitchFamily="34" charset="0"/>
                <a:sym typeface="Montserrat Regular"/>
              </a:rPr>
              <a:t>Allocation of the discretionary grants not following a correct process. </a:t>
            </a:r>
          </a:p>
          <a:p>
            <a:pPr marL="171446" indent="-171446" defTabSz="1219139" hangingPunct="0">
              <a:spcAft>
                <a:spcPts val="600"/>
              </a:spcAft>
              <a:buFont typeface="Arial" panose="020B0604020202020204" pitchFamily="34" charset="0"/>
              <a:buChar char="•"/>
              <a:defRPr/>
            </a:pPr>
            <a:r>
              <a:rPr lang="en-ZA" sz="900" kern="0" cap="all" dirty="0">
                <a:solidFill>
                  <a:srgbClr val="012E6D"/>
                </a:solidFill>
                <a:latin typeface="Century Gothic" panose="020B0502020202020204" pitchFamily="34" charset="0"/>
                <a:sym typeface="Montserrat Regular"/>
              </a:rPr>
              <a:t>Awards with variations above the 15% limit.</a:t>
            </a:r>
          </a:p>
          <a:p>
            <a:pPr marL="171446" indent="-171446" defTabSz="1219139" hangingPunct="0">
              <a:spcAft>
                <a:spcPts val="600"/>
              </a:spcAft>
              <a:buFont typeface="Arial" panose="020B0604020202020204" pitchFamily="34" charset="0"/>
              <a:buChar char="•"/>
              <a:defRPr/>
            </a:pPr>
            <a:endParaRPr lang="en-ZA" sz="900" kern="0" cap="all" dirty="0">
              <a:solidFill>
                <a:srgbClr val="012E6D"/>
              </a:solidFill>
              <a:latin typeface="Century Gothic" panose="020B0502020202020204" pitchFamily="34" charset="0"/>
              <a:sym typeface="Montserrat Regular"/>
            </a:endParaRPr>
          </a:p>
          <a:p>
            <a:pPr defTabSz="914377">
              <a:spcAft>
                <a:spcPts val="1200"/>
              </a:spcAft>
              <a:defRPr/>
            </a:pPr>
            <a:endParaRPr lang="en-ZA" sz="1100" kern="0" dirty="0">
              <a:solidFill>
                <a:prstClr val="black">
                  <a:lumMod val="75000"/>
                  <a:lumOff val="25000"/>
                </a:prstClr>
              </a:solidFill>
              <a:latin typeface="Century Gothic" panose="020B0502020202020204" pitchFamily="34" charset="0"/>
              <a:sym typeface="Montserrat Regular"/>
            </a:endParaRPr>
          </a:p>
        </p:txBody>
      </p:sp>
      <p:grpSp>
        <p:nvGrpSpPr>
          <p:cNvPr id="3" name="Group 2">
            <a:extLst>
              <a:ext uri="{FF2B5EF4-FFF2-40B4-BE49-F238E27FC236}">
                <a16:creationId xmlns:a16="http://schemas.microsoft.com/office/drawing/2014/main" id="{1FB6C028-61FF-AFAB-8F57-DC2D90DDB4BF}"/>
              </a:ext>
            </a:extLst>
          </p:cNvPr>
          <p:cNvGrpSpPr/>
          <p:nvPr/>
        </p:nvGrpSpPr>
        <p:grpSpPr>
          <a:xfrm>
            <a:off x="7717756" y="844291"/>
            <a:ext cx="4389077" cy="1496892"/>
            <a:chOff x="823004" y="3568496"/>
            <a:chExt cx="2493338" cy="1040116"/>
          </a:xfrm>
        </p:grpSpPr>
        <p:sp>
          <p:nvSpPr>
            <p:cNvPr id="15" name="Rectangle: Rounded Corners 14">
              <a:extLst>
                <a:ext uri="{FF2B5EF4-FFF2-40B4-BE49-F238E27FC236}">
                  <a16:creationId xmlns:a16="http://schemas.microsoft.com/office/drawing/2014/main" id="{28974F25-BAF4-A4A4-8AA5-D4E7D01EFD67}"/>
                </a:ext>
              </a:extLst>
            </p:cNvPr>
            <p:cNvSpPr/>
            <p:nvPr/>
          </p:nvSpPr>
          <p:spPr>
            <a:xfrm>
              <a:off x="985063" y="3797132"/>
              <a:ext cx="2331279" cy="811480"/>
            </a:xfrm>
            <a:prstGeom prst="roundRect">
              <a:avLst>
                <a:gd name="adj" fmla="val 9629"/>
              </a:avLst>
            </a:prstGeom>
            <a:solidFill>
              <a:srgbClr val="012E6D">
                <a:alpha val="10196"/>
              </a:srgbClr>
            </a:solidFill>
            <a:ln w="12700" cap="flat" cmpd="sng" algn="ctr">
              <a:solidFill>
                <a:srgbClr val="012E6D"/>
              </a:solidFill>
              <a:prstDash val="solid"/>
              <a:miter lim="800000"/>
            </a:ln>
            <a:effectLst/>
          </p:spPr>
          <p:txBody>
            <a:bodyPr rtlCol="0" anchor="t"/>
            <a:lstStyle/>
            <a:p>
              <a:pPr defTabSz="914377">
                <a:spcAft>
                  <a:spcPts val="600"/>
                </a:spcAft>
                <a:defRPr/>
              </a:pPr>
              <a:r>
                <a:rPr lang="en-US" sz="1200" b="1" kern="0" dirty="0">
                  <a:solidFill>
                    <a:srgbClr val="012E6D"/>
                  </a:solidFill>
                  <a:latin typeface="Century Gothic" panose="020B0502020202020204" pitchFamily="34" charset="0"/>
                  <a:sym typeface="Montserrat Regular"/>
                </a:rPr>
                <a:t>       </a:t>
              </a:r>
              <a:r>
                <a:rPr lang="en-US" sz="1000" b="1" kern="0" dirty="0">
                  <a:solidFill>
                    <a:srgbClr val="012E6D"/>
                  </a:solidFill>
                  <a:latin typeface="Century Gothic" panose="020B0502020202020204" pitchFamily="34" charset="0"/>
                  <a:sym typeface="Montserrat Regular"/>
                </a:rPr>
                <a:t>Observation</a:t>
              </a:r>
            </a:p>
            <a:p>
              <a:pPr marL="171446" indent="-171446" defTabSz="1219139" hangingPunct="0">
                <a:spcAft>
                  <a:spcPts val="600"/>
                </a:spcAft>
                <a:buFont typeface="Arial" panose="020B0604020202020204" pitchFamily="34" charset="0"/>
                <a:buChar char="•"/>
                <a:defRPr/>
              </a:pPr>
              <a:r>
                <a:rPr lang="en-US" sz="1000" kern="0" cap="all" dirty="0">
                  <a:solidFill>
                    <a:srgbClr val="012E6D"/>
                  </a:solidFill>
                  <a:latin typeface="Century Gothic" panose="020B0502020202020204" pitchFamily="34" charset="0"/>
                  <a:sym typeface="Montserrat Regular"/>
                </a:rPr>
                <a:t>There was a significant decrease in irregular expenditure which was due to the write off where investigation did not find anyone responsible, however it is important for the entity to ensure that they prevent incurring irregular expenditure</a:t>
              </a:r>
            </a:p>
            <a:p>
              <a:pPr defTabSz="914377">
                <a:spcAft>
                  <a:spcPts val="600"/>
                </a:spcAft>
                <a:defRPr/>
              </a:pPr>
              <a:endParaRPr lang="en-US" sz="900" b="1" kern="0" dirty="0">
                <a:solidFill>
                  <a:srgbClr val="012E6D"/>
                </a:solidFill>
                <a:latin typeface="Century Gothic" panose="020B0502020202020204" pitchFamily="34" charset="0"/>
                <a:sym typeface="Montserrat Regular"/>
              </a:endParaRPr>
            </a:p>
          </p:txBody>
        </p:sp>
        <p:grpSp>
          <p:nvGrpSpPr>
            <p:cNvPr id="16" name="Group 15">
              <a:extLst>
                <a:ext uri="{FF2B5EF4-FFF2-40B4-BE49-F238E27FC236}">
                  <a16:creationId xmlns:a16="http://schemas.microsoft.com/office/drawing/2014/main" id="{E014D929-946B-4D85-2F53-2C6EBD6261F8}"/>
                </a:ext>
              </a:extLst>
            </p:cNvPr>
            <p:cNvGrpSpPr/>
            <p:nvPr/>
          </p:nvGrpSpPr>
          <p:grpSpPr>
            <a:xfrm>
              <a:off x="823004" y="3568496"/>
              <a:ext cx="299064" cy="292424"/>
              <a:chOff x="5305025" y="4224638"/>
              <a:chExt cx="392521" cy="383807"/>
            </a:xfrm>
          </p:grpSpPr>
          <p:sp>
            <p:nvSpPr>
              <p:cNvPr id="17" name="Oval 16">
                <a:extLst>
                  <a:ext uri="{FF2B5EF4-FFF2-40B4-BE49-F238E27FC236}">
                    <a16:creationId xmlns:a16="http://schemas.microsoft.com/office/drawing/2014/main" id="{4796F21E-439C-8CA4-7FAC-10D592717CAB}"/>
                  </a:ext>
                </a:extLst>
              </p:cNvPr>
              <p:cNvSpPr/>
              <p:nvPr/>
            </p:nvSpPr>
            <p:spPr>
              <a:xfrm>
                <a:off x="5305025" y="4224638"/>
                <a:ext cx="392521" cy="38380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ZA" dirty="0">
                  <a:solidFill>
                    <a:prstClr val="white"/>
                  </a:solidFill>
                  <a:latin typeface="Calibri" panose="020F0502020204030204"/>
                  <a:sym typeface="Montserrat Regular"/>
                </a:endParaRPr>
              </a:p>
            </p:txBody>
          </p:sp>
          <p:pic>
            <p:nvPicPr>
              <p:cNvPr id="18" name="Picture 17">
                <a:extLst>
                  <a:ext uri="{FF2B5EF4-FFF2-40B4-BE49-F238E27FC236}">
                    <a16:creationId xmlns:a16="http://schemas.microsoft.com/office/drawing/2014/main" id="{0CCC98A1-C926-A579-4821-B85A3C8EF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025" y="4281383"/>
                <a:ext cx="381564" cy="280337"/>
              </a:xfrm>
              <a:prstGeom prst="rect">
                <a:avLst/>
              </a:prstGeom>
            </p:spPr>
          </p:pic>
        </p:grpSp>
      </p:grpSp>
      <p:sp>
        <p:nvSpPr>
          <p:cNvPr id="5" name="Triangle 88">
            <a:extLst>
              <a:ext uri="{FF2B5EF4-FFF2-40B4-BE49-F238E27FC236}">
                <a16:creationId xmlns:a16="http://schemas.microsoft.com/office/drawing/2014/main" id="{25AAA821-282D-CFAB-54BD-B2FA14B5D5B4}"/>
              </a:ext>
            </a:extLst>
          </p:cNvPr>
          <p:cNvSpPr/>
          <p:nvPr/>
        </p:nvSpPr>
        <p:spPr>
          <a:xfrm rot="5400000">
            <a:off x="6502614" y="2245626"/>
            <a:ext cx="2390951" cy="305967"/>
          </a:xfrm>
          <a:prstGeom prst="triangle">
            <a:avLst>
              <a:gd name="adj" fmla="val 5037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a:sym typeface="Montserrat Regular"/>
            </a:endParaRPr>
          </a:p>
        </p:txBody>
      </p:sp>
      <p:sp>
        <p:nvSpPr>
          <p:cNvPr id="8" name="object 166">
            <a:extLst>
              <a:ext uri="{FF2B5EF4-FFF2-40B4-BE49-F238E27FC236}">
                <a16:creationId xmlns:a16="http://schemas.microsoft.com/office/drawing/2014/main" id="{394AD712-AFE8-BA5B-C19D-6E746BEB8094}"/>
              </a:ext>
            </a:extLst>
          </p:cNvPr>
          <p:cNvSpPr/>
          <p:nvPr/>
        </p:nvSpPr>
        <p:spPr>
          <a:xfrm>
            <a:off x="3997283" y="4618309"/>
            <a:ext cx="3401748" cy="1651385"/>
          </a:xfrm>
          <a:prstGeom prst="roundRect">
            <a:avLst>
              <a:gd name="adj" fmla="val 4661"/>
            </a:avLst>
          </a:prstGeom>
          <a:solidFill>
            <a:srgbClr val="01A991">
              <a:alpha val="10196"/>
            </a:srgbClr>
          </a:solidFill>
          <a:ln>
            <a:solidFill>
              <a:srgbClr val="01A99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defRPr/>
            </a:pPr>
            <a:endParaRPr dirty="0">
              <a:solidFill>
                <a:srgbClr val="FFFFFF"/>
              </a:solidFill>
              <a:latin typeface="Calibri" panose="020F0502020204030204"/>
              <a:sym typeface="Montserrat Regular"/>
            </a:endParaRPr>
          </a:p>
        </p:txBody>
      </p:sp>
      <p:graphicFrame>
        <p:nvGraphicFramePr>
          <p:cNvPr id="9" name="Chart 8">
            <a:extLst>
              <a:ext uri="{FF2B5EF4-FFF2-40B4-BE49-F238E27FC236}">
                <a16:creationId xmlns:a16="http://schemas.microsoft.com/office/drawing/2014/main" id="{4C96DCE8-6F25-6F32-ACA7-A2C65E61ADF5}"/>
              </a:ext>
            </a:extLst>
          </p:cNvPr>
          <p:cNvGraphicFramePr/>
          <p:nvPr/>
        </p:nvGraphicFramePr>
        <p:xfrm>
          <a:off x="4195126" y="4736353"/>
          <a:ext cx="3142964" cy="166191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332D291-9588-6E32-6309-8EA4C54C130D}"/>
              </a:ext>
            </a:extLst>
          </p:cNvPr>
          <p:cNvSpPr txBox="1"/>
          <p:nvPr/>
        </p:nvSpPr>
        <p:spPr>
          <a:xfrm>
            <a:off x="4047362" y="4736352"/>
            <a:ext cx="3267023" cy="276999"/>
          </a:xfrm>
          <a:prstGeom prst="rect">
            <a:avLst/>
          </a:prstGeom>
          <a:noFill/>
        </p:spPr>
        <p:txBody>
          <a:bodyPr wrap="square" rtlCol="0">
            <a:spAutoFit/>
          </a:bodyPr>
          <a:lstStyle/>
          <a:p>
            <a:pPr defTabSz="914377">
              <a:defRPr/>
            </a:pPr>
            <a:r>
              <a:rPr lang="en-ZA" sz="1200" b="1" dirty="0">
                <a:solidFill>
                  <a:srgbClr val="71708D"/>
                </a:solidFill>
                <a:latin typeface="Century Gothic" panose="020B0502020202020204" pitchFamily="34" charset="0"/>
                <a:sym typeface="Montserrat Regular"/>
              </a:rPr>
              <a:t>Annual fruitless and wasteful expenditure</a:t>
            </a:r>
          </a:p>
        </p:txBody>
      </p:sp>
      <p:sp>
        <p:nvSpPr>
          <p:cNvPr id="19" name="Triangle 88">
            <a:extLst>
              <a:ext uri="{FF2B5EF4-FFF2-40B4-BE49-F238E27FC236}">
                <a16:creationId xmlns:a16="http://schemas.microsoft.com/office/drawing/2014/main" id="{990641B3-B33D-FD95-91E7-10E81D859026}"/>
              </a:ext>
            </a:extLst>
          </p:cNvPr>
          <p:cNvSpPr/>
          <p:nvPr/>
        </p:nvSpPr>
        <p:spPr>
          <a:xfrm rot="5400000">
            <a:off x="6712449" y="5411982"/>
            <a:ext cx="2105623" cy="305967"/>
          </a:xfrm>
          <a:prstGeom prst="triangle">
            <a:avLst>
              <a:gd name="adj" fmla="val 5037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a:sym typeface="Montserrat Regular"/>
            </a:endParaRPr>
          </a:p>
        </p:txBody>
      </p:sp>
      <p:grpSp>
        <p:nvGrpSpPr>
          <p:cNvPr id="21" name="Group 20">
            <a:extLst>
              <a:ext uri="{FF2B5EF4-FFF2-40B4-BE49-F238E27FC236}">
                <a16:creationId xmlns:a16="http://schemas.microsoft.com/office/drawing/2014/main" id="{B96E2417-1D29-2FD4-11FF-086C7CD035A4}"/>
              </a:ext>
            </a:extLst>
          </p:cNvPr>
          <p:cNvGrpSpPr/>
          <p:nvPr/>
        </p:nvGrpSpPr>
        <p:grpSpPr>
          <a:xfrm>
            <a:off x="7762419" y="4512154"/>
            <a:ext cx="4423261" cy="1770940"/>
            <a:chOff x="385775" y="3205301"/>
            <a:chExt cx="4948768" cy="1379068"/>
          </a:xfrm>
        </p:grpSpPr>
        <p:sp>
          <p:nvSpPr>
            <p:cNvPr id="22" name="Rectangle: Rounded Corners 21">
              <a:extLst>
                <a:ext uri="{FF2B5EF4-FFF2-40B4-BE49-F238E27FC236}">
                  <a16:creationId xmlns:a16="http://schemas.microsoft.com/office/drawing/2014/main" id="{356F204C-3AB1-9A31-13E6-24C06B7E8284}"/>
                </a:ext>
              </a:extLst>
            </p:cNvPr>
            <p:cNvSpPr/>
            <p:nvPr/>
          </p:nvSpPr>
          <p:spPr>
            <a:xfrm>
              <a:off x="710873" y="3334947"/>
              <a:ext cx="4623670" cy="1249422"/>
            </a:xfrm>
            <a:prstGeom prst="roundRect">
              <a:avLst>
                <a:gd name="adj" fmla="val 9629"/>
              </a:avLst>
            </a:prstGeom>
            <a:solidFill>
              <a:srgbClr val="012E6D">
                <a:alpha val="10196"/>
              </a:srgbClr>
            </a:solidFill>
            <a:ln w="12700" cap="flat" cmpd="sng" algn="ctr">
              <a:solidFill>
                <a:srgbClr val="012E6D"/>
              </a:solidFill>
              <a:prstDash val="solid"/>
              <a:miter lim="800000"/>
            </a:ln>
            <a:effectLst/>
          </p:spPr>
          <p:txBody>
            <a:bodyPr rtlCol="0" anchor="t"/>
            <a:lstStyle/>
            <a:p>
              <a:pPr defTabSz="914377">
                <a:spcAft>
                  <a:spcPts val="600"/>
                </a:spcAft>
                <a:defRPr/>
              </a:pPr>
              <a:r>
                <a:rPr lang="en-US" sz="1000" b="1" kern="0" dirty="0">
                  <a:solidFill>
                    <a:srgbClr val="012E6D"/>
                  </a:solidFill>
                  <a:latin typeface="Century Gothic" panose="020B0502020202020204" pitchFamily="34" charset="0"/>
                  <a:sym typeface="Montserrat Regular"/>
                </a:rPr>
                <a:t>Observation</a:t>
              </a:r>
            </a:p>
            <a:p>
              <a:pPr marL="171446" indent="-171446" defTabSz="1219139" hangingPunct="0">
                <a:spcAft>
                  <a:spcPts val="600"/>
                </a:spcAft>
                <a:buFont typeface="Arial" panose="020B0604020202020204" pitchFamily="34" charset="0"/>
                <a:buChar char="•"/>
                <a:defRPr/>
              </a:pPr>
              <a:r>
                <a:rPr lang="en-US" sz="1000" kern="0" cap="all" dirty="0">
                  <a:solidFill>
                    <a:srgbClr val="012E6D"/>
                  </a:solidFill>
                  <a:latin typeface="Century Gothic" panose="020B0502020202020204" pitchFamily="34" charset="0"/>
                  <a:sym typeface="Montserrat Regular"/>
                </a:rPr>
                <a:t>There was no fruitless and wasteful expenditure incurred in the current year. The prior year fruitless and wasteful expenditure was written off as the investigation conducted did not find anyone responsible.</a:t>
              </a:r>
            </a:p>
            <a:p>
              <a:pPr marL="171446" indent="-171446" defTabSz="1219139" hangingPunct="0">
                <a:spcAft>
                  <a:spcPts val="600"/>
                </a:spcAft>
                <a:buFont typeface="Arial" panose="020B0604020202020204" pitchFamily="34" charset="0"/>
                <a:buChar char="•"/>
                <a:defRPr/>
              </a:pPr>
              <a:endParaRPr lang="en-US" sz="900" b="1" kern="0" cap="all" dirty="0">
                <a:solidFill>
                  <a:srgbClr val="012E6D"/>
                </a:solidFill>
                <a:latin typeface="Century Gothic" panose="020B0502020202020204" pitchFamily="34" charset="0"/>
                <a:sym typeface="Montserrat Regular"/>
              </a:endParaRPr>
            </a:p>
            <a:p>
              <a:pPr defTabSz="914377">
                <a:spcAft>
                  <a:spcPts val="600"/>
                </a:spcAft>
                <a:defRPr/>
              </a:pPr>
              <a:endParaRPr lang="en-US" sz="900" b="1" kern="0" dirty="0">
                <a:solidFill>
                  <a:srgbClr val="012E6D"/>
                </a:solidFill>
                <a:latin typeface="Century Gothic" panose="020B0502020202020204" pitchFamily="34" charset="0"/>
                <a:sym typeface="Montserrat Regular"/>
              </a:endParaRPr>
            </a:p>
          </p:txBody>
        </p:sp>
        <p:grpSp>
          <p:nvGrpSpPr>
            <p:cNvPr id="23" name="Group 22">
              <a:extLst>
                <a:ext uri="{FF2B5EF4-FFF2-40B4-BE49-F238E27FC236}">
                  <a16:creationId xmlns:a16="http://schemas.microsoft.com/office/drawing/2014/main" id="{040269C0-8F4F-05FB-1402-BE8D28E7859A}"/>
                </a:ext>
              </a:extLst>
            </p:cNvPr>
            <p:cNvGrpSpPr/>
            <p:nvPr/>
          </p:nvGrpSpPr>
          <p:grpSpPr>
            <a:xfrm>
              <a:off x="385775" y="3205301"/>
              <a:ext cx="488869" cy="362332"/>
              <a:chOff x="4731169" y="3747942"/>
              <a:chExt cx="641641" cy="475561"/>
            </a:xfrm>
          </p:grpSpPr>
          <p:sp>
            <p:nvSpPr>
              <p:cNvPr id="24" name="Oval 23">
                <a:extLst>
                  <a:ext uri="{FF2B5EF4-FFF2-40B4-BE49-F238E27FC236}">
                    <a16:creationId xmlns:a16="http://schemas.microsoft.com/office/drawing/2014/main" id="{3C799C78-C2F8-1E12-DB1D-2BB041BF5FF9}"/>
                  </a:ext>
                </a:extLst>
              </p:cNvPr>
              <p:cNvSpPr/>
              <p:nvPr/>
            </p:nvSpPr>
            <p:spPr>
              <a:xfrm>
                <a:off x="4731169" y="3747942"/>
                <a:ext cx="641641" cy="475561"/>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ZA" dirty="0">
                  <a:solidFill>
                    <a:prstClr val="white"/>
                  </a:solidFill>
                  <a:latin typeface="Calibri" panose="020F0502020204030204"/>
                  <a:sym typeface="Montserrat Regular"/>
                </a:endParaRPr>
              </a:p>
            </p:txBody>
          </p:sp>
          <p:pic>
            <p:nvPicPr>
              <p:cNvPr id="25" name="Picture 24">
                <a:extLst>
                  <a:ext uri="{FF2B5EF4-FFF2-40B4-BE49-F238E27FC236}">
                    <a16:creationId xmlns:a16="http://schemas.microsoft.com/office/drawing/2014/main" id="{2184D80F-1B04-9891-ACA1-6ABA3581DE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916" y="3829071"/>
                <a:ext cx="482144" cy="313302"/>
              </a:xfrm>
              <a:prstGeom prst="rect">
                <a:avLst/>
              </a:prstGeom>
            </p:spPr>
          </p:pic>
        </p:grpSp>
      </p:grpSp>
      <p:sp>
        <p:nvSpPr>
          <p:cNvPr id="37" name="object 52">
            <a:extLst>
              <a:ext uri="{FF2B5EF4-FFF2-40B4-BE49-F238E27FC236}">
                <a16:creationId xmlns:a16="http://schemas.microsoft.com/office/drawing/2014/main" id="{A1333132-EC00-A910-4CA9-9BACF5818DBA}"/>
              </a:ext>
            </a:extLst>
          </p:cNvPr>
          <p:cNvSpPr txBox="1"/>
          <p:nvPr/>
        </p:nvSpPr>
        <p:spPr>
          <a:xfrm>
            <a:off x="249317" y="1173335"/>
            <a:ext cx="3137249" cy="324000"/>
          </a:xfrm>
          <a:prstGeom prst="roundRect">
            <a:avLst/>
          </a:prstGeom>
          <a:solidFill>
            <a:srgbClr val="01A991">
              <a:alpha val="10196"/>
            </a:srgbClr>
          </a:solidFill>
          <a:ln>
            <a:solidFill>
              <a:srgbClr val="01A991"/>
            </a:solidFill>
          </a:ln>
        </p:spPr>
        <p:txBody>
          <a:bodyPr vert="horz" wrap="square" lIns="0" tIns="15875" rIns="0" bIns="0" rtlCol="0" anchor="ctr">
            <a:noAutofit/>
          </a:bodyPr>
          <a:lstStyle/>
          <a:p>
            <a:pPr algn="ctr" defTabSz="884453">
              <a:defRPr/>
            </a:pPr>
            <a:r>
              <a:rPr lang="en-US" sz="1400" b="1" dirty="0">
                <a:solidFill>
                  <a:srgbClr val="01A991"/>
                </a:solidFill>
                <a:latin typeface="Century Gothic" panose="020B0502020202020204" pitchFamily="34" charset="0"/>
                <a:cs typeface="Arial" panose="020B0604020202020204" pitchFamily="34" charset="0"/>
                <a:sym typeface="Montserrat Regular"/>
              </a:rPr>
              <a:t>Compliance with key legislation</a:t>
            </a:r>
          </a:p>
        </p:txBody>
      </p:sp>
      <p:cxnSp>
        <p:nvCxnSpPr>
          <p:cNvPr id="39" name="Straight Connector 38">
            <a:extLst>
              <a:ext uri="{FF2B5EF4-FFF2-40B4-BE49-F238E27FC236}">
                <a16:creationId xmlns:a16="http://schemas.microsoft.com/office/drawing/2014/main" id="{36553B9A-5CD2-0AFC-CFE7-FEC56B6DE996}"/>
              </a:ext>
            </a:extLst>
          </p:cNvPr>
          <p:cNvCxnSpPr>
            <a:cxnSpLocks/>
          </p:cNvCxnSpPr>
          <p:nvPr/>
        </p:nvCxnSpPr>
        <p:spPr>
          <a:xfrm>
            <a:off x="3483059" y="981283"/>
            <a:ext cx="65485" cy="4930763"/>
          </a:xfrm>
          <a:prstGeom prst="line">
            <a:avLst/>
          </a:prstGeom>
        </p:spPr>
        <p:style>
          <a:lnRef idx="1">
            <a:schemeClr val="accent1"/>
          </a:lnRef>
          <a:fillRef idx="0">
            <a:schemeClr val="accent1"/>
          </a:fillRef>
          <a:effectRef idx="0">
            <a:schemeClr val="accent1"/>
          </a:effectRef>
          <a:fontRef idx="minor">
            <a:schemeClr val="tx1"/>
          </a:fontRef>
        </p:style>
      </p:cxnSp>
      <p:sp>
        <p:nvSpPr>
          <p:cNvPr id="42" name="object 166">
            <a:extLst>
              <a:ext uri="{FF2B5EF4-FFF2-40B4-BE49-F238E27FC236}">
                <a16:creationId xmlns:a16="http://schemas.microsoft.com/office/drawing/2014/main" id="{FE5AAD65-9E39-F761-602D-FCBAB3456551}"/>
              </a:ext>
            </a:extLst>
          </p:cNvPr>
          <p:cNvSpPr/>
          <p:nvPr/>
        </p:nvSpPr>
        <p:spPr>
          <a:xfrm>
            <a:off x="85167" y="1614906"/>
            <a:ext cx="3359848" cy="1971663"/>
          </a:xfrm>
          <a:prstGeom prst="roundRect">
            <a:avLst>
              <a:gd name="adj" fmla="val 4661"/>
            </a:avLst>
          </a:prstGeom>
          <a:solidFill>
            <a:srgbClr val="01A991">
              <a:alpha val="10196"/>
            </a:srgbClr>
          </a:solidFill>
          <a:ln>
            <a:solidFill>
              <a:srgbClr val="01A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dirty="0">
              <a:solidFill>
                <a:srgbClr val="FFFFFF"/>
              </a:solidFill>
              <a:latin typeface="Calibri" panose="020F0502020204030204"/>
              <a:sym typeface="Montserrat Regular"/>
            </a:endParaRPr>
          </a:p>
        </p:txBody>
      </p:sp>
      <p:graphicFrame>
        <p:nvGraphicFramePr>
          <p:cNvPr id="43" name="Table 42">
            <a:extLst>
              <a:ext uri="{FF2B5EF4-FFF2-40B4-BE49-F238E27FC236}">
                <a16:creationId xmlns:a16="http://schemas.microsoft.com/office/drawing/2014/main" id="{F0422E06-3726-E76D-A8CD-4B7EE3371249}"/>
              </a:ext>
            </a:extLst>
          </p:cNvPr>
          <p:cNvGraphicFramePr>
            <a:graphicFrameLocks noGrp="1"/>
          </p:cNvGraphicFramePr>
          <p:nvPr/>
        </p:nvGraphicFramePr>
        <p:xfrm>
          <a:off x="85167" y="1614904"/>
          <a:ext cx="3352099" cy="2036232"/>
        </p:xfrm>
        <a:graphic>
          <a:graphicData uri="http://schemas.openxmlformats.org/drawingml/2006/table">
            <a:tbl>
              <a:tblPr firstRow="1" bandRow="1">
                <a:tableStyleId>{5C22544A-7EE6-4342-B048-85BDC9FD1C3A}</a:tableStyleId>
              </a:tblPr>
              <a:tblGrid>
                <a:gridCol w="2027792">
                  <a:extLst>
                    <a:ext uri="{9D8B030D-6E8A-4147-A177-3AD203B41FA5}">
                      <a16:colId xmlns:a16="http://schemas.microsoft.com/office/drawing/2014/main" val="1838053614"/>
                    </a:ext>
                  </a:extLst>
                </a:gridCol>
                <a:gridCol w="647692">
                  <a:extLst>
                    <a:ext uri="{9D8B030D-6E8A-4147-A177-3AD203B41FA5}">
                      <a16:colId xmlns:a16="http://schemas.microsoft.com/office/drawing/2014/main" val="846694700"/>
                    </a:ext>
                  </a:extLst>
                </a:gridCol>
                <a:gridCol w="676615">
                  <a:extLst>
                    <a:ext uri="{9D8B030D-6E8A-4147-A177-3AD203B41FA5}">
                      <a16:colId xmlns:a16="http://schemas.microsoft.com/office/drawing/2014/main" val="3857955316"/>
                    </a:ext>
                  </a:extLst>
                </a:gridCol>
              </a:tblGrid>
              <a:tr h="579120">
                <a:tc>
                  <a:txBody>
                    <a:bodyPr/>
                    <a:lstStyle/>
                    <a:p>
                      <a:r>
                        <a:rPr lang="en-US" sz="1100" dirty="0">
                          <a:latin typeface="Century Gothic" panose="020B0502020202020204" pitchFamily="34" charset="0"/>
                        </a:rPr>
                        <a:t>Most common areas of non-compliance</a:t>
                      </a:r>
                    </a:p>
                  </a:txBody>
                  <a:tcPr>
                    <a:solidFill>
                      <a:srgbClr val="002060"/>
                    </a:solidFill>
                  </a:tcPr>
                </a:tc>
                <a:tc>
                  <a:txBody>
                    <a:bodyPr/>
                    <a:lstStyle/>
                    <a:p>
                      <a:r>
                        <a:rPr lang="en-US" sz="1100" dirty="0">
                          <a:latin typeface="Century Gothic" panose="020B0502020202020204" pitchFamily="34" charset="0"/>
                        </a:rPr>
                        <a:t>      2023-24</a:t>
                      </a:r>
                      <a:endParaRPr lang="en-ZA" sz="1100" dirty="0">
                        <a:latin typeface="Century Gothic" panose="020B0502020202020204" pitchFamily="34" charset="0"/>
                      </a:endParaRPr>
                    </a:p>
                  </a:txBody>
                  <a:tcPr>
                    <a:solidFill>
                      <a:srgbClr val="002060"/>
                    </a:solidFill>
                  </a:tcPr>
                </a:tc>
                <a:tc>
                  <a:txBody>
                    <a:bodyPr/>
                    <a:lstStyle/>
                    <a:p>
                      <a:endParaRPr lang="en-US" sz="1100" dirty="0">
                        <a:latin typeface="Century Gothic" panose="020B0502020202020204" pitchFamily="34" charset="0"/>
                      </a:endParaRPr>
                    </a:p>
                    <a:p>
                      <a:r>
                        <a:rPr lang="en-US" sz="1100" dirty="0">
                          <a:latin typeface="Century Gothic" panose="020B0502020202020204" pitchFamily="34" charset="0"/>
                        </a:rPr>
                        <a:t>2024-25</a:t>
                      </a:r>
                      <a:endParaRPr lang="en-ZA" sz="1100" dirty="0">
                        <a:latin typeface="Century Gothic" panose="020B0502020202020204" pitchFamily="34" charset="0"/>
                      </a:endParaRPr>
                    </a:p>
                  </a:txBody>
                  <a:tcPr>
                    <a:solidFill>
                      <a:srgbClr val="002060"/>
                    </a:solidFill>
                  </a:tcPr>
                </a:tc>
                <a:extLst>
                  <a:ext uri="{0D108BD9-81ED-4DB2-BD59-A6C34878D82A}">
                    <a16:rowId xmlns:a16="http://schemas.microsoft.com/office/drawing/2014/main" val="1337694077"/>
                  </a:ext>
                </a:extLst>
              </a:tr>
              <a:tr h="416560">
                <a:tc>
                  <a:txBody>
                    <a:bodyPr/>
                    <a:lstStyle/>
                    <a:p>
                      <a:r>
                        <a:rPr lang="en-ZA" sz="1100" dirty="0">
                          <a:latin typeface="Century Gothic" panose="020B0502020202020204" pitchFamily="34" charset="0"/>
                        </a:rPr>
                        <a:t>Quality of financial statements</a:t>
                      </a:r>
                    </a:p>
                  </a:txBody>
                  <a:tcPr anchor="ctr">
                    <a:solidFill>
                      <a:schemeClr val="accent1">
                        <a:lumMod val="20000"/>
                        <a:lumOff val="80000"/>
                      </a:schemeClr>
                    </a:solidFill>
                  </a:tcPr>
                </a:tc>
                <a:tc>
                  <a:txBody>
                    <a:bodyPr/>
                    <a:lstStyle/>
                    <a:p>
                      <a:pPr algn="ctr"/>
                      <a:r>
                        <a:rPr lang="en-US" sz="1100" dirty="0">
                          <a:latin typeface="Century Gothic" panose="020B0502020202020204" pitchFamily="34" charset="0"/>
                        </a:rPr>
                        <a:t>X</a:t>
                      </a:r>
                      <a:endParaRPr lang="en-ZA" sz="1100" dirty="0">
                        <a:latin typeface="Century Gothic" panose="020B0502020202020204" pitchFamily="34" charset="0"/>
                      </a:endParaRPr>
                    </a:p>
                  </a:txBody>
                  <a:tcPr anchor="ctr">
                    <a:solidFill>
                      <a:schemeClr val="accent1">
                        <a:lumMod val="20000"/>
                        <a:lumOff val="80000"/>
                      </a:schemeClr>
                    </a:solidFill>
                  </a:tcPr>
                </a:tc>
                <a:tc>
                  <a:txBody>
                    <a:bodyPr/>
                    <a:lstStyle/>
                    <a:p>
                      <a:pPr algn="ctr"/>
                      <a:r>
                        <a:rPr lang="en-US" sz="1100" dirty="0">
                          <a:latin typeface="Century Gothic" panose="020B0502020202020204" pitchFamily="34" charset="0"/>
                        </a:rPr>
                        <a:t>X</a:t>
                      </a:r>
                      <a:endParaRPr lang="en-ZA" sz="1100" dirty="0">
                        <a:latin typeface="Century Gothic" panose="020B0502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4152457041"/>
                  </a:ext>
                </a:extLst>
              </a:tr>
              <a:tr h="579120">
                <a:tc>
                  <a:txBody>
                    <a:bodyPr/>
                    <a:lstStyle/>
                    <a:p>
                      <a:r>
                        <a:rPr lang="en-US" sz="1100" dirty="0">
                          <a:latin typeface="Century Gothic" panose="020B0502020202020204" pitchFamily="34" charset="0"/>
                        </a:rPr>
                        <a:t>Prevention of irregular, unauthorised, and fruitless and wasteful expenditure</a:t>
                      </a:r>
                      <a:endParaRPr lang="en-ZA" sz="1100" dirty="0">
                        <a:latin typeface="Century Gothic" panose="020B0502020202020204" pitchFamily="34" charset="0"/>
                      </a:endParaRPr>
                    </a:p>
                  </a:txBody>
                  <a:tcPr anchor="ctr">
                    <a:solidFill>
                      <a:schemeClr val="accent1">
                        <a:lumMod val="20000"/>
                        <a:lumOff val="80000"/>
                      </a:schemeClr>
                    </a:solidFill>
                  </a:tcPr>
                </a:tc>
                <a:tc>
                  <a:txBody>
                    <a:bodyPr/>
                    <a:lstStyle/>
                    <a:p>
                      <a:pPr algn="ctr"/>
                      <a:r>
                        <a:rPr lang="en-US" sz="1100" dirty="0">
                          <a:latin typeface="Century Gothic" panose="020B0502020202020204" pitchFamily="34" charset="0"/>
                        </a:rPr>
                        <a:t>X</a:t>
                      </a:r>
                      <a:endParaRPr lang="en-ZA" sz="1100" dirty="0">
                        <a:latin typeface="Century Gothic" panose="020B050202020202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X</a:t>
                      </a:r>
                      <a:endParaRPr lang="en-ZA" sz="1100" dirty="0">
                        <a:latin typeface="Century Gothic" panose="020B0502020202020204" pitchFamily="34" charset="0"/>
                      </a:endParaRPr>
                    </a:p>
                    <a:p>
                      <a:pPr algn="ctr"/>
                      <a:endParaRPr lang="en-ZA" sz="1100" dirty="0">
                        <a:latin typeface="Century Gothic" panose="020B0502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129529935"/>
                  </a:ext>
                </a:extLst>
              </a:tr>
              <a:tr h="461432">
                <a:tc>
                  <a:txBody>
                    <a:bodyPr/>
                    <a:lstStyle/>
                    <a:p>
                      <a:r>
                        <a:rPr lang="en-US" sz="1100" dirty="0">
                          <a:latin typeface="Century Gothic" panose="020B0502020202020204" pitchFamily="34" charset="0"/>
                        </a:rPr>
                        <a:t>Prepayments made before service were received </a:t>
                      </a:r>
                      <a:endParaRPr lang="en-ZA" sz="1100" dirty="0">
                        <a:latin typeface="Century Gothic" panose="020B050202020202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X</a:t>
                      </a:r>
                      <a:endParaRPr lang="en-ZA" sz="1100" dirty="0">
                        <a:latin typeface="Century Gothic" panose="020B050202020202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100" dirty="0">
                        <a:latin typeface="Century Gothic" panose="020B0502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402176542"/>
                  </a:ext>
                </a:extLst>
              </a:tr>
            </a:tbl>
          </a:graphicData>
        </a:graphic>
      </p:graphicFrame>
      <p:grpSp>
        <p:nvGrpSpPr>
          <p:cNvPr id="4" name="Group 3">
            <a:extLst>
              <a:ext uri="{FF2B5EF4-FFF2-40B4-BE49-F238E27FC236}">
                <a16:creationId xmlns:a16="http://schemas.microsoft.com/office/drawing/2014/main" id="{08426208-6F6B-3725-7E51-74BFC7656B1E}"/>
              </a:ext>
            </a:extLst>
          </p:cNvPr>
          <p:cNvGrpSpPr/>
          <p:nvPr/>
        </p:nvGrpSpPr>
        <p:grpSpPr>
          <a:xfrm>
            <a:off x="-131535" y="3934406"/>
            <a:ext cx="3489347" cy="1971357"/>
            <a:chOff x="724925" y="3568496"/>
            <a:chExt cx="2608377" cy="1013714"/>
          </a:xfrm>
        </p:grpSpPr>
        <p:sp>
          <p:nvSpPr>
            <p:cNvPr id="7" name="Rectangle: Rounded Corners 6">
              <a:extLst>
                <a:ext uri="{FF2B5EF4-FFF2-40B4-BE49-F238E27FC236}">
                  <a16:creationId xmlns:a16="http://schemas.microsoft.com/office/drawing/2014/main" id="{6090277C-2C27-448E-EC78-33DEC51CFF05}"/>
                </a:ext>
              </a:extLst>
            </p:cNvPr>
            <p:cNvSpPr/>
            <p:nvPr/>
          </p:nvSpPr>
          <p:spPr>
            <a:xfrm>
              <a:off x="1002023" y="3638519"/>
              <a:ext cx="2331279" cy="943691"/>
            </a:xfrm>
            <a:prstGeom prst="roundRect">
              <a:avLst>
                <a:gd name="adj" fmla="val 9629"/>
              </a:avLst>
            </a:prstGeom>
            <a:solidFill>
              <a:srgbClr val="012E6D">
                <a:alpha val="10196"/>
              </a:srgbClr>
            </a:solidFill>
            <a:ln w="12700" cap="flat" cmpd="sng" algn="ctr">
              <a:solidFill>
                <a:srgbClr val="012E6D"/>
              </a:solidFill>
              <a:prstDash val="solid"/>
              <a:miter lim="800000"/>
            </a:ln>
            <a:effectLst/>
          </p:spPr>
          <p:txBody>
            <a:bodyPr rtlCol="0" anchor="t"/>
            <a:lstStyle/>
            <a:p>
              <a:pPr defTabSz="914377">
                <a:spcAft>
                  <a:spcPts val="600"/>
                </a:spcAft>
                <a:defRPr/>
              </a:pPr>
              <a:r>
                <a:rPr lang="en-US" sz="1200" b="1" kern="0" dirty="0">
                  <a:solidFill>
                    <a:srgbClr val="012E6D"/>
                  </a:solidFill>
                  <a:latin typeface="Century Gothic" panose="020B0502020202020204" pitchFamily="34" charset="0"/>
                  <a:sym typeface="Montserrat Regular"/>
                </a:rPr>
                <a:t>       </a:t>
              </a:r>
              <a:r>
                <a:rPr lang="en-US" sz="1000" b="1" kern="0" dirty="0">
                  <a:solidFill>
                    <a:srgbClr val="012E6D"/>
                  </a:solidFill>
                  <a:latin typeface="Century Gothic" panose="020B0502020202020204" pitchFamily="34" charset="0"/>
                  <a:sym typeface="Montserrat Regular"/>
                </a:rPr>
                <a:t>Observation</a:t>
              </a:r>
            </a:p>
            <a:p>
              <a:pPr marL="171446" indent="-171446" defTabSz="914377">
                <a:spcAft>
                  <a:spcPts val="600"/>
                </a:spcAft>
                <a:buFont typeface="Arial" panose="020B0604020202020204" pitchFamily="34" charset="0"/>
                <a:buChar char="•"/>
                <a:defRPr/>
              </a:pPr>
              <a:r>
                <a:rPr lang="en-US" sz="1000" kern="0" cap="all" dirty="0">
                  <a:solidFill>
                    <a:srgbClr val="012E6D"/>
                  </a:solidFill>
                  <a:latin typeface="Century Gothic" panose="020B0502020202020204" pitchFamily="34" charset="0"/>
                  <a:sym typeface="Montserrat Regular"/>
                </a:rPr>
                <a:t>Compliance remains a concern for Service SETA as the quality of the financial statement submitted for audit contains misstatements. </a:t>
              </a:r>
            </a:p>
            <a:p>
              <a:pPr marL="171446" indent="-171446" defTabSz="914377">
                <a:spcAft>
                  <a:spcPts val="600"/>
                </a:spcAft>
                <a:buFont typeface="Arial" panose="020B0604020202020204" pitchFamily="34" charset="0"/>
                <a:buChar char="•"/>
                <a:defRPr/>
              </a:pPr>
              <a:r>
                <a:rPr lang="en-US" sz="1000" kern="0" cap="all" dirty="0">
                  <a:solidFill>
                    <a:srgbClr val="012E6D"/>
                  </a:solidFill>
                  <a:latin typeface="Century Gothic" panose="020B0502020202020204" pitchFamily="34" charset="0"/>
                  <a:sym typeface="Montserrat Regular"/>
                </a:rPr>
                <a:t>Irregular expenditure is not prevented by the entity and there were prepayments made relating to the discretionary grant's expenditure. </a:t>
              </a:r>
            </a:p>
          </p:txBody>
        </p:sp>
        <p:grpSp>
          <p:nvGrpSpPr>
            <p:cNvPr id="10" name="Group 9">
              <a:extLst>
                <a:ext uri="{FF2B5EF4-FFF2-40B4-BE49-F238E27FC236}">
                  <a16:creationId xmlns:a16="http://schemas.microsoft.com/office/drawing/2014/main" id="{27BC7430-E429-1E2E-569F-956BF0FD29AB}"/>
                </a:ext>
              </a:extLst>
            </p:cNvPr>
            <p:cNvGrpSpPr/>
            <p:nvPr/>
          </p:nvGrpSpPr>
          <p:grpSpPr>
            <a:xfrm>
              <a:off x="724925" y="3568496"/>
              <a:ext cx="397140" cy="292424"/>
              <a:chOff x="5176300" y="4224638"/>
              <a:chExt cx="521246" cy="383807"/>
            </a:xfrm>
          </p:grpSpPr>
          <p:sp>
            <p:nvSpPr>
              <p:cNvPr id="36" name="Oval 35">
                <a:extLst>
                  <a:ext uri="{FF2B5EF4-FFF2-40B4-BE49-F238E27FC236}">
                    <a16:creationId xmlns:a16="http://schemas.microsoft.com/office/drawing/2014/main" id="{D2062FB2-F1CD-5329-AEEB-34E1F08E8009}"/>
                  </a:ext>
                </a:extLst>
              </p:cNvPr>
              <p:cNvSpPr/>
              <p:nvPr/>
            </p:nvSpPr>
            <p:spPr>
              <a:xfrm>
                <a:off x="5176300" y="4224638"/>
                <a:ext cx="521246" cy="38380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ZA" dirty="0">
                  <a:solidFill>
                    <a:prstClr val="white"/>
                  </a:solidFill>
                  <a:latin typeface="Calibri" panose="020F0502020204030204"/>
                  <a:sym typeface="Montserrat Regular"/>
                </a:endParaRPr>
              </a:p>
            </p:txBody>
          </p:sp>
          <p:pic>
            <p:nvPicPr>
              <p:cNvPr id="38" name="Picture 37">
                <a:extLst>
                  <a:ext uri="{FF2B5EF4-FFF2-40B4-BE49-F238E27FC236}">
                    <a16:creationId xmlns:a16="http://schemas.microsoft.com/office/drawing/2014/main" id="{A224BA60-5015-6379-176C-06F48A3A4D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2475" y="4271562"/>
                <a:ext cx="381564" cy="280337"/>
              </a:xfrm>
              <a:prstGeom prst="rect">
                <a:avLst/>
              </a:prstGeom>
            </p:spPr>
          </p:pic>
        </p:grpSp>
      </p:grpSp>
    </p:spTree>
    <p:extLst>
      <p:ext uri="{BB962C8B-B14F-4D97-AF65-F5344CB8AC3E}">
        <p14:creationId xmlns:p14="http://schemas.microsoft.com/office/powerpoint/2010/main" val="367478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0A160-8667-425B-C168-D16A18354F50}"/>
              </a:ext>
            </a:extLst>
          </p:cNvPr>
          <p:cNvSpPr txBox="1"/>
          <p:nvPr/>
        </p:nvSpPr>
        <p:spPr>
          <a:xfrm>
            <a:off x="9174146" y="6401919"/>
            <a:ext cx="2941791" cy="369332"/>
          </a:xfrm>
          <a:prstGeom prst="rect">
            <a:avLst/>
          </a:prstGeom>
          <a:solidFill>
            <a:schemeClr val="bg1"/>
          </a:solidFill>
        </p:spPr>
        <p:txBody>
          <a:bodyPr wrap="square" rtlCol="0">
            <a:spAutoFit/>
          </a:bodyPr>
          <a:lstStyle/>
          <a:p>
            <a:pPr defTabSz="914377">
              <a:defRPr/>
            </a:pPr>
            <a:endParaRPr lang="en-ZA" dirty="0">
              <a:solidFill>
                <a:prstClr val="black"/>
              </a:solidFill>
              <a:latin typeface="Calibri" panose="020F0502020204030204"/>
              <a:sym typeface="Montserrat Regular"/>
            </a:endParaRPr>
          </a:p>
        </p:txBody>
      </p:sp>
      <p:sp>
        <p:nvSpPr>
          <p:cNvPr id="2" name="Title 1">
            <a:extLst>
              <a:ext uri="{FF2B5EF4-FFF2-40B4-BE49-F238E27FC236}">
                <a16:creationId xmlns:a16="http://schemas.microsoft.com/office/drawing/2014/main" id="{367078E9-219B-B7AC-59A0-259E1B669686}"/>
              </a:ext>
            </a:extLst>
          </p:cNvPr>
          <p:cNvSpPr>
            <a:spLocks noGrp="1"/>
          </p:cNvSpPr>
          <p:nvPr>
            <p:ph type="title"/>
          </p:nvPr>
        </p:nvSpPr>
        <p:spPr/>
        <p:txBody>
          <a:bodyPr>
            <a:normAutofit fontScale="90000"/>
          </a:bodyPr>
          <a:lstStyle/>
          <a:p>
            <a:r>
              <a:rPr lang="en-US" sz="2000" dirty="0">
                <a:latin typeface="Century Gothic" panose="020B0502020202020204" pitchFamily="34" charset="0"/>
              </a:rPr>
              <a:t>Material irregularities definition and purpose </a:t>
            </a:r>
            <a:endParaRPr lang="en-ZA" sz="2000" dirty="0">
              <a:latin typeface="Century Gothic" panose="020B0502020202020204" pitchFamily="34" charset="0"/>
            </a:endParaRPr>
          </a:p>
        </p:txBody>
      </p:sp>
      <p:grpSp>
        <p:nvGrpSpPr>
          <p:cNvPr id="4" name="Group 3">
            <a:extLst>
              <a:ext uri="{FF2B5EF4-FFF2-40B4-BE49-F238E27FC236}">
                <a16:creationId xmlns:a16="http://schemas.microsoft.com/office/drawing/2014/main" id="{24997D86-B8D5-6E32-9256-404DA3ADD425}"/>
              </a:ext>
            </a:extLst>
          </p:cNvPr>
          <p:cNvGrpSpPr/>
          <p:nvPr/>
        </p:nvGrpSpPr>
        <p:grpSpPr>
          <a:xfrm>
            <a:off x="2594339" y="1714302"/>
            <a:ext cx="1356423" cy="3301365"/>
            <a:chOff x="6861648" y="1280833"/>
            <a:chExt cx="1356422" cy="3301365"/>
          </a:xfrm>
        </p:grpSpPr>
        <p:pic>
          <p:nvPicPr>
            <p:cNvPr id="5" name="object 15">
              <a:extLst>
                <a:ext uri="{FF2B5EF4-FFF2-40B4-BE49-F238E27FC236}">
                  <a16:creationId xmlns:a16="http://schemas.microsoft.com/office/drawing/2014/main" id="{19A91EC8-004C-9D18-34A6-E3A711F5E240}"/>
                </a:ext>
              </a:extLst>
            </p:cNvPr>
            <p:cNvPicPr/>
            <p:nvPr/>
          </p:nvPicPr>
          <p:blipFill>
            <a:blip r:embed="rId2" cstate="screen">
              <a:extLst>
                <a:ext uri="{28A0092B-C50C-407E-A947-70E740481C1C}">
                  <a14:useLocalDpi xmlns:a14="http://schemas.microsoft.com/office/drawing/2010/main"/>
                </a:ext>
              </a:extLst>
            </a:blip>
            <a:stretch>
              <a:fillRect/>
            </a:stretch>
          </p:blipFill>
          <p:spPr>
            <a:xfrm>
              <a:off x="7891268" y="2240852"/>
              <a:ext cx="326802" cy="1363294"/>
            </a:xfrm>
            <a:prstGeom prst="rect">
              <a:avLst/>
            </a:prstGeom>
          </p:spPr>
        </p:pic>
        <p:sp>
          <p:nvSpPr>
            <p:cNvPr id="6" name="object 16">
              <a:extLst>
                <a:ext uri="{FF2B5EF4-FFF2-40B4-BE49-F238E27FC236}">
                  <a16:creationId xmlns:a16="http://schemas.microsoft.com/office/drawing/2014/main" id="{7CEFF2D1-7E93-DBA2-86F2-5A83EA721448}"/>
                </a:ext>
              </a:extLst>
            </p:cNvPr>
            <p:cNvSpPr/>
            <p:nvPr/>
          </p:nvSpPr>
          <p:spPr>
            <a:xfrm>
              <a:off x="6861648" y="1280833"/>
              <a:ext cx="1147747" cy="3301365"/>
            </a:xfrm>
            <a:custGeom>
              <a:avLst/>
              <a:gdLst/>
              <a:ahLst/>
              <a:cxnLst/>
              <a:rect l="l" t="t" r="r" b="b"/>
              <a:pathLst>
                <a:path w="1351915" h="3301365">
                  <a:moveTo>
                    <a:pt x="1175143" y="2465197"/>
                  </a:moveTo>
                  <a:lnTo>
                    <a:pt x="1167688" y="2426830"/>
                  </a:lnTo>
                  <a:lnTo>
                    <a:pt x="1145692" y="2394343"/>
                  </a:lnTo>
                  <a:lnTo>
                    <a:pt x="1111211" y="2372512"/>
                  </a:lnTo>
                  <a:lnTo>
                    <a:pt x="430428" y="2125268"/>
                  </a:lnTo>
                  <a:lnTo>
                    <a:pt x="395401" y="2119566"/>
                  </a:lnTo>
                  <a:lnTo>
                    <a:pt x="361810" y="2126526"/>
                  </a:lnTo>
                  <a:lnTo>
                    <a:pt x="332625" y="2144763"/>
                  </a:lnTo>
                  <a:lnTo>
                    <a:pt x="310845" y="2172893"/>
                  </a:lnTo>
                  <a:lnTo>
                    <a:pt x="286867" y="2216683"/>
                  </a:lnTo>
                  <a:lnTo>
                    <a:pt x="261048" y="2259330"/>
                  </a:lnTo>
                  <a:lnTo>
                    <a:pt x="233464" y="2300757"/>
                  </a:lnTo>
                  <a:lnTo>
                    <a:pt x="204152" y="2340889"/>
                  </a:lnTo>
                  <a:lnTo>
                    <a:pt x="173177" y="2379662"/>
                  </a:lnTo>
                  <a:lnTo>
                    <a:pt x="140601" y="2417013"/>
                  </a:lnTo>
                  <a:lnTo>
                    <a:pt x="106476" y="2452852"/>
                  </a:lnTo>
                  <a:lnTo>
                    <a:pt x="70866" y="2487130"/>
                  </a:lnTo>
                  <a:lnTo>
                    <a:pt x="33820" y="2519756"/>
                  </a:lnTo>
                  <a:lnTo>
                    <a:pt x="11214" y="2547442"/>
                  </a:lnTo>
                  <a:lnTo>
                    <a:pt x="0" y="2580208"/>
                  </a:lnTo>
                  <a:lnTo>
                    <a:pt x="838" y="2614650"/>
                  </a:lnTo>
                  <a:lnTo>
                    <a:pt x="14427" y="2647340"/>
                  </a:lnTo>
                  <a:lnTo>
                    <a:pt x="405511" y="3257893"/>
                  </a:lnTo>
                  <a:lnTo>
                    <a:pt x="434301" y="3286747"/>
                  </a:lnTo>
                  <a:lnTo>
                    <a:pt x="470712" y="3301073"/>
                  </a:lnTo>
                  <a:lnTo>
                    <a:pt x="509727" y="3300031"/>
                  </a:lnTo>
                  <a:lnTo>
                    <a:pt x="546328" y="3282835"/>
                  </a:lnTo>
                  <a:lnTo>
                    <a:pt x="585736" y="3251835"/>
                  </a:lnTo>
                  <a:lnTo>
                    <a:pt x="624370" y="3219907"/>
                  </a:lnTo>
                  <a:lnTo>
                    <a:pt x="662190" y="3187065"/>
                  </a:lnTo>
                  <a:lnTo>
                    <a:pt x="699198" y="3153321"/>
                  </a:lnTo>
                  <a:lnTo>
                    <a:pt x="735355" y="3118701"/>
                  </a:lnTo>
                  <a:lnTo>
                    <a:pt x="770674" y="3083217"/>
                  </a:lnTo>
                  <a:lnTo>
                    <a:pt x="805116" y="3046882"/>
                  </a:lnTo>
                  <a:lnTo>
                    <a:pt x="838657" y="3009709"/>
                  </a:lnTo>
                  <a:lnTo>
                    <a:pt x="871308" y="2971723"/>
                  </a:lnTo>
                  <a:lnTo>
                    <a:pt x="903033" y="2932938"/>
                  </a:lnTo>
                  <a:lnTo>
                    <a:pt x="933831" y="2893364"/>
                  </a:lnTo>
                  <a:lnTo>
                    <a:pt x="963663" y="2853029"/>
                  </a:lnTo>
                  <a:lnTo>
                    <a:pt x="992530" y="2811945"/>
                  </a:lnTo>
                  <a:lnTo>
                    <a:pt x="1020406" y="2770111"/>
                  </a:lnTo>
                  <a:lnTo>
                    <a:pt x="1047280" y="2727579"/>
                  </a:lnTo>
                  <a:lnTo>
                    <a:pt x="1073137" y="2684335"/>
                  </a:lnTo>
                  <a:lnTo>
                    <a:pt x="1097940" y="2640406"/>
                  </a:lnTo>
                  <a:lnTo>
                    <a:pt x="1121702" y="2595803"/>
                  </a:lnTo>
                  <a:lnTo>
                    <a:pt x="1144397" y="2550553"/>
                  </a:lnTo>
                  <a:lnTo>
                    <a:pt x="1165999" y="2504656"/>
                  </a:lnTo>
                  <a:lnTo>
                    <a:pt x="1175143" y="2465197"/>
                  </a:lnTo>
                  <a:close/>
                </a:path>
                <a:path w="1351915" h="3301365">
                  <a:moveTo>
                    <a:pt x="1175143" y="835647"/>
                  </a:moveTo>
                  <a:lnTo>
                    <a:pt x="1165999" y="795769"/>
                  </a:lnTo>
                  <a:lnTo>
                    <a:pt x="1144397" y="749985"/>
                  </a:lnTo>
                  <a:lnTo>
                    <a:pt x="1121714" y="704811"/>
                  </a:lnTo>
                  <a:lnTo>
                    <a:pt x="1097953" y="660273"/>
                  </a:lnTo>
                  <a:lnTo>
                    <a:pt x="1073137" y="616394"/>
                  </a:lnTo>
                  <a:lnTo>
                    <a:pt x="1047280" y="573189"/>
                  </a:lnTo>
                  <a:lnTo>
                    <a:pt x="1020406" y="530669"/>
                  </a:lnTo>
                  <a:lnTo>
                    <a:pt x="992530" y="488861"/>
                  </a:lnTo>
                  <a:lnTo>
                    <a:pt x="963663" y="447776"/>
                  </a:lnTo>
                  <a:lnTo>
                    <a:pt x="933818" y="407441"/>
                  </a:lnTo>
                  <a:lnTo>
                    <a:pt x="903033" y="367880"/>
                  </a:lnTo>
                  <a:lnTo>
                    <a:pt x="871308" y="329095"/>
                  </a:lnTo>
                  <a:lnTo>
                    <a:pt x="838657" y="291109"/>
                  </a:lnTo>
                  <a:lnTo>
                    <a:pt x="805103" y="253949"/>
                  </a:lnTo>
                  <a:lnTo>
                    <a:pt x="770661" y="217627"/>
                  </a:lnTo>
                  <a:lnTo>
                    <a:pt x="735355" y="182156"/>
                  </a:lnTo>
                  <a:lnTo>
                    <a:pt x="699185" y="147561"/>
                  </a:lnTo>
                  <a:lnTo>
                    <a:pt x="662190" y="113868"/>
                  </a:lnTo>
                  <a:lnTo>
                    <a:pt x="624357" y="81076"/>
                  </a:lnTo>
                  <a:lnTo>
                    <a:pt x="585736" y="49225"/>
                  </a:lnTo>
                  <a:lnTo>
                    <a:pt x="546315" y="18313"/>
                  </a:lnTo>
                  <a:lnTo>
                    <a:pt x="509727" y="1104"/>
                  </a:lnTo>
                  <a:lnTo>
                    <a:pt x="470712" y="0"/>
                  </a:lnTo>
                  <a:lnTo>
                    <a:pt x="434289" y="14109"/>
                  </a:lnTo>
                  <a:lnTo>
                    <a:pt x="405498" y="42545"/>
                  </a:lnTo>
                  <a:lnTo>
                    <a:pt x="14414" y="653084"/>
                  </a:lnTo>
                  <a:lnTo>
                    <a:pt x="825" y="686092"/>
                  </a:lnTo>
                  <a:lnTo>
                    <a:pt x="0" y="720471"/>
                  </a:lnTo>
                  <a:lnTo>
                    <a:pt x="11226" y="753021"/>
                  </a:lnTo>
                  <a:lnTo>
                    <a:pt x="33820" y="780478"/>
                  </a:lnTo>
                  <a:lnTo>
                    <a:pt x="70866" y="813358"/>
                  </a:lnTo>
                  <a:lnTo>
                    <a:pt x="106489" y="847788"/>
                  </a:lnTo>
                  <a:lnTo>
                    <a:pt x="140614" y="883704"/>
                  </a:lnTo>
                  <a:lnTo>
                    <a:pt x="173189" y="921080"/>
                  </a:lnTo>
                  <a:lnTo>
                    <a:pt x="204165" y="959866"/>
                  </a:lnTo>
                  <a:lnTo>
                    <a:pt x="233464" y="999998"/>
                  </a:lnTo>
                  <a:lnTo>
                    <a:pt x="261061" y="1041438"/>
                  </a:lnTo>
                  <a:lnTo>
                    <a:pt x="286867" y="1084135"/>
                  </a:lnTo>
                  <a:lnTo>
                    <a:pt x="310832" y="1128026"/>
                  </a:lnTo>
                  <a:lnTo>
                    <a:pt x="332625" y="1156169"/>
                  </a:lnTo>
                  <a:lnTo>
                    <a:pt x="361810" y="1174242"/>
                  </a:lnTo>
                  <a:lnTo>
                    <a:pt x="395401" y="1181011"/>
                  </a:lnTo>
                  <a:lnTo>
                    <a:pt x="430415" y="1175194"/>
                  </a:lnTo>
                  <a:lnTo>
                    <a:pt x="1111211" y="927950"/>
                  </a:lnTo>
                  <a:lnTo>
                    <a:pt x="1145705" y="906526"/>
                  </a:lnTo>
                  <a:lnTo>
                    <a:pt x="1167701" y="874166"/>
                  </a:lnTo>
                  <a:lnTo>
                    <a:pt x="1175143" y="835647"/>
                  </a:lnTo>
                  <a:close/>
                </a:path>
                <a:path w="1351915" h="3301365">
                  <a:moveTo>
                    <a:pt x="1351749" y="1650136"/>
                  </a:moveTo>
                  <a:lnTo>
                    <a:pt x="1351114" y="1599145"/>
                  </a:lnTo>
                  <a:lnTo>
                    <a:pt x="1349235" y="1548472"/>
                  </a:lnTo>
                  <a:lnTo>
                    <a:pt x="1346136" y="1498117"/>
                  </a:lnTo>
                  <a:lnTo>
                    <a:pt x="1341805" y="1448092"/>
                  </a:lnTo>
                  <a:lnTo>
                    <a:pt x="1336294" y="1398422"/>
                  </a:lnTo>
                  <a:lnTo>
                    <a:pt x="1329601" y="1349095"/>
                  </a:lnTo>
                  <a:lnTo>
                    <a:pt x="1321752" y="1300137"/>
                  </a:lnTo>
                  <a:lnTo>
                    <a:pt x="1312760" y="1251559"/>
                  </a:lnTo>
                  <a:lnTo>
                    <a:pt x="1302651" y="1203350"/>
                  </a:lnTo>
                  <a:lnTo>
                    <a:pt x="1291437" y="1155547"/>
                  </a:lnTo>
                  <a:lnTo>
                    <a:pt x="1279144" y="1108125"/>
                  </a:lnTo>
                  <a:lnTo>
                    <a:pt x="1260830" y="1072057"/>
                  </a:lnTo>
                  <a:lnTo>
                    <a:pt x="1230528" y="1047699"/>
                  </a:lnTo>
                  <a:lnTo>
                    <a:pt x="1192936" y="1037259"/>
                  </a:lnTo>
                  <a:lnTo>
                    <a:pt x="1152753" y="1043000"/>
                  </a:lnTo>
                  <a:lnTo>
                    <a:pt x="471690" y="1290154"/>
                  </a:lnTo>
                  <a:lnTo>
                    <a:pt x="441388" y="1308049"/>
                  </a:lnTo>
                  <a:lnTo>
                    <a:pt x="419963" y="1334643"/>
                  </a:lnTo>
                  <a:lnTo>
                    <a:pt x="409054" y="1367002"/>
                  </a:lnTo>
                  <a:lnTo>
                    <a:pt x="410298" y="1402245"/>
                  </a:lnTo>
                  <a:lnTo>
                    <a:pt x="420014" y="1450492"/>
                  </a:lnTo>
                  <a:lnTo>
                    <a:pt x="427558" y="1499463"/>
                  </a:lnTo>
                  <a:lnTo>
                    <a:pt x="432930" y="1549095"/>
                  </a:lnTo>
                  <a:lnTo>
                    <a:pt x="436156" y="1599336"/>
                  </a:lnTo>
                  <a:lnTo>
                    <a:pt x="437222" y="1650136"/>
                  </a:lnTo>
                  <a:lnTo>
                    <a:pt x="436156" y="1701038"/>
                  </a:lnTo>
                  <a:lnTo>
                    <a:pt x="432930" y="1751330"/>
                  </a:lnTo>
                  <a:lnTo>
                    <a:pt x="427558" y="1800961"/>
                  </a:lnTo>
                  <a:lnTo>
                    <a:pt x="420014" y="1849882"/>
                  </a:lnTo>
                  <a:lnTo>
                    <a:pt x="410298" y="1898027"/>
                  </a:lnTo>
                  <a:lnTo>
                    <a:pt x="409054" y="1933346"/>
                  </a:lnTo>
                  <a:lnTo>
                    <a:pt x="441388" y="1992401"/>
                  </a:lnTo>
                  <a:lnTo>
                    <a:pt x="1152753" y="2257450"/>
                  </a:lnTo>
                  <a:lnTo>
                    <a:pt x="1192936" y="2263165"/>
                  </a:lnTo>
                  <a:lnTo>
                    <a:pt x="1230528" y="2252675"/>
                  </a:lnTo>
                  <a:lnTo>
                    <a:pt x="1260830" y="2228291"/>
                  </a:lnTo>
                  <a:lnTo>
                    <a:pt x="1279144" y="2192337"/>
                  </a:lnTo>
                  <a:lnTo>
                    <a:pt x="1291437" y="2145080"/>
                  </a:lnTo>
                  <a:lnTo>
                    <a:pt x="1302651" y="2097354"/>
                  </a:lnTo>
                  <a:lnTo>
                    <a:pt x="1312760" y="2049195"/>
                  </a:lnTo>
                  <a:lnTo>
                    <a:pt x="1321752" y="2000605"/>
                  </a:lnTo>
                  <a:lnTo>
                    <a:pt x="1329601" y="1951609"/>
                  </a:lnTo>
                  <a:lnTo>
                    <a:pt x="1336294" y="1902231"/>
                  </a:lnTo>
                  <a:lnTo>
                    <a:pt x="1341805" y="1852485"/>
                  </a:lnTo>
                  <a:lnTo>
                    <a:pt x="1346136" y="1802384"/>
                  </a:lnTo>
                  <a:lnTo>
                    <a:pt x="1349235" y="1751952"/>
                  </a:lnTo>
                  <a:lnTo>
                    <a:pt x="1351114" y="1701203"/>
                  </a:lnTo>
                  <a:lnTo>
                    <a:pt x="1351749" y="1650136"/>
                  </a:lnTo>
                  <a:close/>
                </a:path>
              </a:pathLst>
            </a:custGeom>
            <a:solidFill>
              <a:srgbClr val="DCDCEA"/>
            </a:solidFill>
          </p:spPr>
          <p:txBody>
            <a:bodyPr wrap="square" lIns="0" tIns="0" rIns="0" bIns="0" rtlCol="0"/>
            <a:lstStyle/>
            <a:p>
              <a:pPr defTabSz="914377">
                <a:defRPr/>
              </a:pPr>
              <a:endParaRPr kern="0" dirty="0">
                <a:solidFill>
                  <a:prstClr val="black"/>
                </a:solidFill>
                <a:latin typeface="Century Gothic" panose="020B0502020202020204" pitchFamily="34" charset="0"/>
                <a:sym typeface="Montserrat Regular"/>
              </a:endParaRPr>
            </a:p>
          </p:txBody>
        </p:sp>
        <p:sp>
          <p:nvSpPr>
            <p:cNvPr id="7" name="object 17">
              <a:extLst>
                <a:ext uri="{FF2B5EF4-FFF2-40B4-BE49-F238E27FC236}">
                  <a16:creationId xmlns:a16="http://schemas.microsoft.com/office/drawing/2014/main" id="{5E3843CE-A954-5458-414A-1E30DA6C7EA2}"/>
                </a:ext>
              </a:extLst>
            </p:cNvPr>
            <p:cNvSpPr/>
            <p:nvPr/>
          </p:nvSpPr>
          <p:spPr>
            <a:xfrm>
              <a:off x="6867444" y="1280833"/>
              <a:ext cx="1120258" cy="3301365"/>
            </a:xfrm>
            <a:custGeom>
              <a:avLst/>
              <a:gdLst/>
              <a:ahLst/>
              <a:cxnLst/>
              <a:rect l="l" t="t" r="r" b="b"/>
              <a:pathLst>
                <a:path w="1351915" h="3301365">
                  <a:moveTo>
                    <a:pt x="1175143" y="2465197"/>
                  </a:moveTo>
                  <a:lnTo>
                    <a:pt x="1167688" y="2426830"/>
                  </a:lnTo>
                  <a:lnTo>
                    <a:pt x="1145705" y="2394343"/>
                  </a:lnTo>
                  <a:lnTo>
                    <a:pt x="1111211" y="2372512"/>
                  </a:lnTo>
                  <a:lnTo>
                    <a:pt x="430428" y="2125268"/>
                  </a:lnTo>
                  <a:lnTo>
                    <a:pt x="395401" y="2119566"/>
                  </a:lnTo>
                  <a:lnTo>
                    <a:pt x="361810" y="2126526"/>
                  </a:lnTo>
                  <a:lnTo>
                    <a:pt x="332625" y="2144763"/>
                  </a:lnTo>
                  <a:lnTo>
                    <a:pt x="310845" y="2172893"/>
                  </a:lnTo>
                  <a:lnTo>
                    <a:pt x="286867" y="2216683"/>
                  </a:lnTo>
                  <a:lnTo>
                    <a:pt x="261048" y="2259330"/>
                  </a:lnTo>
                  <a:lnTo>
                    <a:pt x="233464" y="2300757"/>
                  </a:lnTo>
                  <a:lnTo>
                    <a:pt x="204152" y="2340889"/>
                  </a:lnTo>
                  <a:lnTo>
                    <a:pt x="173177" y="2379662"/>
                  </a:lnTo>
                  <a:lnTo>
                    <a:pt x="140601" y="2417013"/>
                  </a:lnTo>
                  <a:lnTo>
                    <a:pt x="106476" y="2452852"/>
                  </a:lnTo>
                  <a:lnTo>
                    <a:pt x="70866" y="2487130"/>
                  </a:lnTo>
                  <a:lnTo>
                    <a:pt x="33820" y="2519756"/>
                  </a:lnTo>
                  <a:lnTo>
                    <a:pt x="11214" y="2547442"/>
                  </a:lnTo>
                  <a:lnTo>
                    <a:pt x="0" y="2580208"/>
                  </a:lnTo>
                  <a:lnTo>
                    <a:pt x="838" y="2614650"/>
                  </a:lnTo>
                  <a:lnTo>
                    <a:pt x="14427" y="2647340"/>
                  </a:lnTo>
                  <a:lnTo>
                    <a:pt x="405523" y="3257893"/>
                  </a:lnTo>
                  <a:lnTo>
                    <a:pt x="433882" y="3286747"/>
                  </a:lnTo>
                  <a:lnTo>
                    <a:pt x="470166" y="3301073"/>
                  </a:lnTo>
                  <a:lnTo>
                    <a:pt x="509320" y="3300031"/>
                  </a:lnTo>
                  <a:lnTo>
                    <a:pt x="546328" y="3282835"/>
                  </a:lnTo>
                  <a:lnTo>
                    <a:pt x="585736" y="3251835"/>
                  </a:lnTo>
                  <a:lnTo>
                    <a:pt x="624370" y="3219907"/>
                  </a:lnTo>
                  <a:lnTo>
                    <a:pt x="662190" y="3187065"/>
                  </a:lnTo>
                  <a:lnTo>
                    <a:pt x="699198" y="3153321"/>
                  </a:lnTo>
                  <a:lnTo>
                    <a:pt x="735355" y="3118701"/>
                  </a:lnTo>
                  <a:lnTo>
                    <a:pt x="770674" y="3083217"/>
                  </a:lnTo>
                  <a:lnTo>
                    <a:pt x="805116" y="3046882"/>
                  </a:lnTo>
                  <a:lnTo>
                    <a:pt x="838669" y="3009709"/>
                  </a:lnTo>
                  <a:lnTo>
                    <a:pt x="871308" y="2971723"/>
                  </a:lnTo>
                  <a:lnTo>
                    <a:pt x="903046" y="2932938"/>
                  </a:lnTo>
                  <a:lnTo>
                    <a:pt x="933831" y="2893364"/>
                  </a:lnTo>
                  <a:lnTo>
                    <a:pt x="963663" y="2853029"/>
                  </a:lnTo>
                  <a:lnTo>
                    <a:pt x="992530" y="2811945"/>
                  </a:lnTo>
                  <a:lnTo>
                    <a:pt x="1020406" y="2770111"/>
                  </a:lnTo>
                  <a:lnTo>
                    <a:pt x="1047280" y="2727579"/>
                  </a:lnTo>
                  <a:lnTo>
                    <a:pt x="1073137" y="2684335"/>
                  </a:lnTo>
                  <a:lnTo>
                    <a:pt x="1097953" y="2640406"/>
                  </a:lnTo>
                  <a:lnTo>
                    <a:pt x="1121702" y="2595803"/>
                  </a:lnTo>
                  <a:lnTo>
                    <a:pt x="1144397" y="2550553"/>
                  </a:lnTo>
                  <a:lnTo>
                    <a:pt x="1165999" y="2504656"/>
                  </a:lnTo>
                  <a:lnTo>
                    <a:pt x="1175143" y="2465197"/>
                  </a:lnTo>
                  <a:close/>
                </a:path>
                <a:path w="1351915" h="3301365">
                  <a:moveTo>
                    <a:pt x="1175143" y="835647"/>
                  </a:moveTo>
                  <a:lnTo>
                    <a:pt x="1165999" y="795769"/>
                  </a:lnTo>
                  <a:lnTo>
                    <a:pt x="1144397" y="749985"/>
                  </a:lnTo>
                  <a:lnTo>
                    <a:pt x="1121714" y="704811"/>
                  </a:lnTo>
                  <a:lnTo>
                    <a:pt x="1097953" y="660273"/>
                  </a:lnTo>
                  <a:lnTo>
                    <a:pt x="1073137" y="616394"/>
                  </a:lnTo>
                  <a:lnTo>
                    <a:pt x="1047280" y="573189"/>
                  </a:lnTo>
                  <a:lnTo>
                    <a:pt x="1020406" y="530669"/>
                  </a:lnTo>
                  <a:lnTo>
                    <a:pt x="992530" y="488861"/>
                  </a:lnTo>
                  <a:lnTo>
                    <a:pt x="963663" y="447776"/>
                  </a:lnTo>
                  <a:lnTo>
                    <a:pt x="933818" y="407441"/>
                  </a:lnTo>
                  <a:lnTo>
                    <a:pt x="903033" y="367880"/>
                  </a:lnTo>
                  <a:lnTo>
                    <a:pt x="871308" y="329095"/>
                  </a:lnTo>
                  <a:lnTo>
                    <a:pt x="838657" y="291109"/>
                  </a:lnTo>
                  <a:lnTo>
                    <a:pt x="805103" y="253949"/>
                  </a:lnTo>
                  <a:lnTo>
                    <a:pt x="770661" y="217627"/>
                  </a:lnTo>
                  <a:lnTo>
                    <a:pt x="735355" y="182156"/>
                  </a:lnTo>
                  <a:lnTo>
                    <a:pt x="699185" y="147561"/>
                  </a:lnTo>
                  <a:lnTo>
                    <a:pt x="662190" y="113868"/>
                  </a:lnTo>
                  <a:lnTo>
                    <a:pt x="624357" y="81076"/>
                  </a:lnTo>
                  <a:lnTo>
                    <a:pt x="585736" y="49225"/>
                  </a:lnTo>
                  <a:lnTo>
                    <a:pt x="546315" y="18313"/>
                  </a:lnTo>
                  <a:lnTo>
                    <a:pt x="509308" y="1104"/>
                  </a:lnTo>
                  <a:lnTo>
                    <a:pt x="470154" y="0"/>
                  </a:lnTo>
                  <a:lnTo>
                    <a:pt x="433882" y="14109"/>
                  </a:lnTo>
                  <a:lnTo>
                    <a:pt x="405511" y="42545"/>
                  </a:lnTo>
                  <a:lnTo>
                    <a:pt x="14414" y="653084"/>
                  </a:lnTo>
                  <a:lnTo>
                    <a:pt x="825" y="686092"/>
                  </a:lnTo>
                  <a:lnTo>
                    <a:pt x="0" y="720471"/>
                  </a:lnTo>
                  <a:lnTo>
                    <a:pt x="11226" y="753021"/>
                  </a:lnTo>
                  <a:lnTo>
                    <a:pt x="33820" y="780478"/>
                  </a:lnTo>
                  <a:lnTo>
                    <a:pt x="70866" y="813358"/>
                  </a:lnTo>
                  <a:lnTo>
                    <a:pt x="106489" y="847788"/>
                  </a:lnTo>
                  <a:lnTo>
                    <a:pt x="140614" y="883704"/>
                  </a:lnTo>
                  <a:lnTo>
                    <a:pt x="173189" y="921080"/>
                  </a:lnTo>
                  <a:lnTo>
                    <a:pt x="204165" y="959866"/>
                  </a:lnTo>
                  <a:lnTo>
                    <a:pt x="233464" y="999998"/>
                  </a:lnTo>
                  <a:lnTo>
                    <a:pt x="261061" y="1041438"/>
                  </a:lnTo>
                  <a:lnTo>
                    <a:pt x="286867" y="1084135"/>
                  </a:lnTo>
                  <a:lnTo>
                    <a:pt x="310832" y="1128026"/>
                  </a:lnTo>
                  <a:lnTo>
                    <a:pt x="332625" y="1156169"/>
                  </a:lnTo>
                  <a:lnTo>
                    <a:pt x="361810" y="1174242"/>
                  </a:lnTo>
                  <a:lnTo>
                    <a:pt x="395401" y="1181011"/>
                  </a:lnTo>
                  <a:lnTo>
                    <a:pt x="430415" y="1175194"/>
                  </a:lnTo>
                  <a:lnTo>
                    <a:pt x="1111211" y="927950"/>
                  </a:lnTo>
                  <a:lnTo>
                    <a:pt x="1145705" y="906526"/>
                  </a:lnTo>
                  <a:lnTo>
                    <a:pt x="1167701" y="874166"/>
                  </a:lnTo>
                  <a:lnTo>
                    <a:pt x="1175143" y="835647"/>
                  </a:lnTo>
                  <a:close/>
                </a:path>
                <a:path w="1351915" h="3301365">
                  <a:moveTo>
                    <a:pt x="1351749" y="1650136"/>
                  </a:moveTo>
                  <a:lnTo>
                    <a:pt x="1351114" y="1599145"/>
                  </a:lnTo>
                  <a:lnTo>
                    <a:pt x="1349235" y="1548472"/>
                  </a:lnTo>
                  <a:lnTo>
                    <a:pt x="1346136" y="1498117"/>
                  </a:lnTo>
                  <a:lnTo>
                    <a:pt x="1341805" y="1448092"/>
                  </a:lnTo>
                  <a:lnTo>
                    <a:pt x="1336294" y="1398422"/>
                  </a:lnTo>
                  <a:lnTo>
                    <a:pt x="1329601" y="1349095"/>
                  </a:lnTo>
                  <a:lnTo>
                    <a:pt x="1321752" y="1300137"/>
                  </a:lnTo>
                  <a:lnTo>
                    <a:pt x="1312760" y="1251559"/>
                  </a:lnTo>
                  <a:lnTo>
                    <a:pt x="1302651" y="1203350"/>
                  </a:lnTo>
                  <a:lnTo>
                    <a:pt x="1291437" y="1155547"/>
                  </a:lnTo>
                  <a:lnTo>
                    <a:pt x="1279144" y="1108125"/>
                  </a:lnTo>
                  <a:lnTo>
                    <a:pt x="1260830" y="1072057"/>
                  </a:lnTo>
                  <a:lnTo>
                    <a:pt x="1230528" y="1047699"/>
                  </a:lnTo>
                  <a:lnTo>
                    <a:pt x="1192949" y="1037259"/>
                  </a:lnTo>
                  <a:lnTo>
                    <a:pt x="1152766" y="1043000"/>
                  </a:lnTo>
                  <a:lnTo>
                    <a:pt x="471690" y="1290154"/>
                  </a:lnTo>
                  <a:lnTo>
                    <a:pt x="441401" y="1308049"/>
                  </a:lnTo>
                  <a:lnTo>
                    <a:pt x="419976" y="1334643"/>
                  </a:lnTo>
                  <a:lnTo>
                    <a:pt x="409067" y="1367002"/>
                  </a:lnTo>
                  <a:lnTo>
                    <a:pt x="410298" y="1402245"/>
                  </a:lnTo>
                  <a:lnTo>
                    <a:pt x="420014" y="1450492"/>
                  </a:lnTo>
                  <a:lnTo>
                    <a:pt x="427558" y="1499463"/>
                  </a:lnTo>
                  <a:lnTo>
                    <a:pt x="432930" y="1549095"/>
                  </a:lnTo>
                  <a:lnTo>
                    <a:pt x="436156" y="1599336"/>
                  </a:lnTo>
                  <a:lnTo>
                    <a:pt x="437222" y="1650136"/>
                  </a:lnTo>
                  <a:lnTo>
                    <a:pt x="436156" y="1701038"/>
                  </a:lnTo>
                  <a:lnTo>
                    <a:pt x="432930" y="1751330"/>
                  </a:lnTo>
                  <a:lnTo>
                    <a:pt x="427558" y="1800961"/>
                  </a:lnTo>
                  <a:lnTo>
                    <a:pt x="420014" y="1849882"/>
                  </a:lnTo>
                  <a:lnTo>
                    <a:pt x="410298" y="1898027"/>
                  </a:lnTo>
                  <a:lnTo>
                    <a:pt x="409067" y="1933346"/>
                  </a:lnTo>
                  <a:lnTo>
                    <a:pt x="441401" y="1992401"/>
                  </a:lnTo>
                  <a:lnTo>
                    <a:pt x="1152766" y="2257450"/>
                  </a:lnTo>
                  <a:lnTo>
                    <a:pt x="1192949" y="2263165"/>
                  </a:lnTo>
                  <a:lnTo>
                    <a:pt x="1230528" y="2252675"/>
                  </a:lnTo>
                  <a:lnTo>
                    <a:pt x="1260830" y="2228291"/>
                  </a:lnTo>
                  <a:lnTo>
                    <a:pt x="1279144" y="2192337"/>
                  </a:lnTo>
                  <a:lnTo>
                    <a:pt x="1291437" y="2145080"/>
                  </a:lnTo>
                  <a:lnTo>
                    <a:pt x="1302651" y="2097354"/>
                  </a:lnTo>
                  <a:lnTo>
                    <a:pt x="1312760" y="2049195"/>
                  </a:lnTo>
                  <a:lnTo>
                    <a:pt x="1321752" y="2000605"/>
                  </a:lnTo>
                  <a:lnTo>
                    <a:pt x="1329601" y="1951609"/>
                  </a:lnTo>
                  <a:lnTo>
                    <a:pt x="1336294" y="1902231"/>
                  </a:lnTo>
                  <a:lnTo>
                    <a:pt x="1341805" y="1852485"/>
                  </a:lnTo>
                  <a:lnTo>
                    <a:pt x="1346136" y="1802384"/>
                  </a:lnTo>
                  <a:lnTo>
                    <a:pt x="1349235" y="1751952"/>
                  </a:lnTo>
                  <a:lnTo>
                    <a:pt x="1351114" y="1701203"/>
                  </a:lnTo>
                  <a:lnTo>
                    <a:pt x="1351749" y="1650136"/>
                  </a:lnTo>
                  <a:close/>
                </a:path>
              </a:pathLst>
            </a:custGeom>
            <a:solidFill>
              <a:srgbClr val="FDFDFD"/>
            </a:solidFill>
          </p:spPr>
          <p:txBody>
            <a:bodyPr wrap="square" lIns="0" tIns="0" rIns="0" bIns="0" rtlCol="0"/>
            <a:lstStyle/>
            <a:p>
              <a:pPr defTabSz="914377">
                <a:defRPr/>
              </a:pPr>
              <a:endParaRPr kern="0" dirty="0">
                <a:solidFill>
                  <a:prstClr val="black"/>
                </a:solidFill>
                <a:latin typeface="Century Gothic" panose="020B0502020202020204" pitchFamily="34" charset="0"/>
                <a:sym typeface="Montserrat Regular"/>
              </a:endParaRPr>
            </a:p>
          </p:txBody>
        </p:sp>
      </p:grpSp>
      <p:sp>
        <p:nvSpPr>
          <p:cNvPr id="8" name="object 19">
            <a:extLst>
              <a:ext uri="{FF2B5EF4-FFF2-40B4-BE49-F238E27FC236}">
                <a16:creationId xmlns:a16="http://schemas.microsoft.com/office/drawing/2014/main" id="{3B13467F-90B0-961E-2BA9-483271B70A03}"/>
              </a:ext>
            </a:extLst>
          </p:cNvPr>
          <p:cNvSpPr txBox="1"/>
          <p:nvPr/>
        </p:nvSpPr>
        <p:spPr>
          <a:xfrm>
            <a:off x="4256314" y="5197858"/>
            <a:ext cx="7838865" cy="1449103"/>
          </a:xfrm>
          <a:prstGeom prst="roundRect">
            <a:avLst>
              <a:gd name="adj" fmla="val 4310"/>
            </a:avLst>
          </a:prstGeom>
          <a:noFill/>
          <a:ln>
            <a:solidFill>
              <a:srgbClr val="01A991"/>
            </a:solidFill>
          </a:ln>
        </p:spPr>
        <p:txBody>
          <a:bodyPr vert="horz" wrap="square" lIns="0" tIns="128905" rIns="0" bIns="0" rtlCol="0">
            <a:noAutofit/>
          </a:bodyPr>
          <a:lstStyle/>
          <a:p>
            <a:pPr marL="243834" defTabSz="914377">
              <a:spcBef>
                <a:spcPts val="1015"/>
              </a:spcBef>
              <a:defRPr/>
            </a:pPr>
            <a:endParaRPr sz="1000" dirty="0">
              <a:solidFill>
                <a:prstClr val="black"/>
              </a:solidFill>
              <a:latin typeface="Century Gothic" panose="020B0502020202020204" pitchFamily="34" charset="0"/>
              <a:cs typeface="Arial"/>
              <a:sym typeface="Montserrat Regular"/>
            </a:endParaRPr>
          </a:p>
        </p:txBody>
      </p:sp>
      <p:sp>
        <p:nvSpPr>
          <p:cNvPr id="10" name="Rectangle 9">
            <a:extLst>
              <a:ext uri="{FF2B5EF4-FFF2-40B4-BE49-F238E27FC236}">
                <a16:creationId xmlns:a16="http://schemas.microsoft.com/office/drawing/2014/main" id="{03C6ED5C-F877-17C2-6552-77B54891C929}"/>
              </a:ext>
            </a:extLst>
          </p:cNvPr>
          <p:cNvSpPr/>
          <p:nvPr/>
        </p:nvSpPr>
        <p:spPr>
          <a:xfrm>
            <a:off x="153419" y="4782406"/>
            <a:ext cx="4043475" cy="1776644"/>
          </a:xfrm>
          <a:prstGeom prst="rect">
            <a:avLst/>
          </a:prstGeom>
          <a:noFill/>
          <a:ln w="25400" cap="flat" cmpd="sng" algn="ctr">
            <a:noFill/>
            <a:prstDash val="solid"/>
          </a:ln>
          <a:effectLst/>
        </p:spPr>
        <p:txBody>
          <a:bodyPr rtlCol="0" anchor="ctr"/>
          <a:lstStyle/>
          <a:p>
            <a:pPr algn="ctr" defTabSz="914377">
              <a:defRPr/>
            </a:pPr>
            <a:endParaRPr lang="en-US" kern="0" dirty="0">
              <a:solidFill>
                <a:srgbClr val="FFFFFF"/>
              </a:solidFill>
              <a:latin typeface="Century Gothic" panose="020B0502020202020204" pitchFamily="34" charset="0"/>
              <a:sym typeface="Montserrat Regular"/>
            </a:endParaRPr>
          </a:p>
        </p:txBody>
      </p:sp>
      <p:sp>
        <p:nvSpPr>
          <p:cNvPr id="13" name="object 24">
            <a:extLst>
              <a:ext uri="{FF2B5EF4-FFF2-40B4-BE49-F238E27FC236}">
                <a16:creationId xmlns:a16="http://schemas.microsoft.com/office/drawing/2014/main" id="{32229ED2-40C5-58DB-E7B9-6F4185579B3B}"/>
              </a:ext>
            </a:extLst>
          </p:cNvPr>
          <p:cNvSpPr txBox="1"/>
          <p:nvPr/>
        </p:nvSpPr>
        <p:spPr>
          <a:xfrm>
            <a:off x="204889" y="2014389"/>
            <a:ext cx="2411947" cy="2660537"/>
          </a:xfrm>
          <a:prstGeom prst="rect">
            <a:avLst/>
          </a:prstGeom>
        </p:spPr>
        <p:txBody>
          <a:bodyPr vert="horz" wrap="square" lIns="0" tIns="12700" rIns="0" bIns="0" rtlCol="0">
            <a:spAutoFit/>
          </a:bodyPr>
          <a:lstStyle/>
          <a:p>
            <a:pPr marL="12700" marR="11430" indent="12700" defTabSz="914377">
              <a:lnSpc>
                <a:spcPct val="111100"/>
              </a:lnSpc>
              <a:spcBef>
                <a:spcPts val="100"/>
              </a:spcBef>
              <a:defRPr/>
            </a:pPr>
            <a:r>
              <a:rPr sz="1200" spc="-15" dirty="0">
                <a:solidFill>
                  <a:srgbClr val="1E3B6B"/>
                </a:solidFill>
                <a:latin typeface="Century Gothic" panose="020B0502020202020204" pitchFamily="34" charset="0"/>
                <a:cs typeface="Century Gothic"/>
                <a:sym typeface="Montserrat Regular"/>
              </a:rPr>
              <a:t>means</a:t>
            </a:r>
            <a:r>
              <a:rPr sz="1200" spc="-65" dirty="0">
                <a:solidFill>
                  <a:srgbClr val="1E3B6B"/>
                </a:solidFill>
                <a:latin typeface="Century Gothic" panose="020B0502020202020204" pitchFamily="34" charset="0"/>
                <a:cs typeface="Century Gothic"/>
                <a:sym typeface="Montserrat Regular"/>
              </a:rPr>
              <a:t> </a:t>
            </a:r>
            <a:r>
              <a:rPr sz="1200" spc="-11" dirty="0">
                <a:solidFill>
                  <a:srgbClr val="1E3B6B"/>
                </a:solidFill>
                <a:latin typeface="Century Gothic" panose="020B0502020202020204" pitchFamily="34" charset="0"/>
                <a:cs typeface="Century Gothic"/>
                <a:sym typeface="Montserrat Regular"/>
              </a:rPr>
              <a:t>any</a:t>
            </a:r>
            <a:r>
              <a:rPr sz="1200" spc="-65" dirty="0">
                <a:solidFill>
                  <a:srgbClr val="1E3B6B"/>
                </a:solidFill>
                <a:latin typeface="Century Gothic" panose="020B0502020202020204" pitchFamily="34" charset="0"/>
                <a:cs typeface="Century Gothic"/>
                <a:sym typeface="Montserrat Regular"/>
              </a:rPr>
              <a:t> </a:t>
            </a:r>
            <a:r>
              <a:rPr sz="1200" b="1" spc="-15" dirty="0">
                <a:solidFill>
                  <a:srgbClr val="1E3B6B"/>
                </a:solidFill>
                <a:latin typeface="Century Gothic" panose="020B0502020202020204" pitchFamily="34" charset="0"/>
                <a:cs typeface="Century Gothic"/>
                <a:sym typeface="Montserrat Regular"/>
              </a:rPr>
              <a:t>non-compliance </a:t>
            </a:r>
            <a:r>
              <a:rPr sz="1200" b="1" spc="-320"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with,</a:t>
            </a:r>
            <a:r>
              <a:rPr sz="1200" spc="15"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or</a:t>
            </a:r>
            <a:r>
              <a:rPr sz="1200" spc="20"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contravention</a:t>
            </a:r>
            <a:r>
              <a:rPr sz="1200" b="1" spc="15" dirty="0">
                <a:solidFill>
                  <a:srgbClr val="1E3B6B"/>
                </a:solidFill>
                <a:latin typeface="Century Gothic" panose="020B0502020202020204" pitchFamily="34" charset="0"/>
                <a:cs typeface="Century Gothic"/>
                <a:sym typeface="Montserrat Regular"/>
              </a:rPr>
              <a:t> </a:t>
            </a:r>
            <a:r>
              <a:rPr sz="1200" spc="11" dirty="0">
                <a:solidFill>
                  <a:srgbClr val="1E3B6B"/>
                </a:solidFill>
                <a:latin typeface="Century Gothic" panose="020B0502020202020204" pitchFamily="34" charset="0"/>
                <a:cs typeface="Century Gothic"/>
                <a:sym typeface="Montserrat Regular"/>
              </a:rPr>
              <a:t>of, </a:t>
            </a:r>
            <a:r>
              <a:rPr sz="1200" spc="15"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legislation,</a:t>
            </a:r>
            <a:r>
              <a:rPr sz="1200" spc="20"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fraud,</a:t>
            </a:r>
            <a:r>
              <a:rPr sz="1200" b="1" spc="20"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theft</a:t>
            </a:r>
            <a:r>
              <a:rPr sz="1200" b="1" spc="11"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or</a:t>
            </a:r>
            <a:endParaRPr sz="1200" dirty="0">
              <a:solidFill>
                <a:srgbClr val="1E3B6B"/>
              </a:solidFill>
              <a:latin typeface="Century Gothic" panose="020B0502020202020204" pitchFamily="34" charset="0"/>
              <a:cs typeface="Century Gothic"/>
              <a:sym typeface="Montserrat Regular"/>
            </a:endParaRPr>
          </a:p>
          <a:p>
            <a:pPr marL="12700" marR="239389" defTabSz="914377">
              <a:lnSpc>
                <a:spcPct val="111100"/>
              </a:lnSpc>
              <a:defRPr/>
            </a:pPr>
            <a:r>
              <a:rPr sz="1200" dirty="0">
                <a:solidFill>
                  <a:srgbClr val="1E3B6B"/>
                </a:solidFill>
                <a:latin typeface="Century Gothic" panose="020B0502020202020204" pitchFamily="34" charset="0"/>
                <a:cs typeface="Century Gothic"/>
                <a:sym typeface="Montserrat Regular"/>
              </a:rPr>
              <a:t>a</a:t>
            </a:r>
            <a:r>
              <a:rPr sz="1200"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breach</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of</a:t>
            </a:r>
            <a:r>
              <a:rPr sz="1200" b="1" spc="15" dirty="0">
                <a:solidFill>
                  <a:srgbClr val="1E3B6B"/>
                </a:solidFill>
                <a:latin typeface="Century Gothic" panose="020B0502020202020204" pitchFamily="34" charset="0"/>
                <a:cs typeface="Century Gothic"/>
                <a:sym typeface="Montserrat Regular"/>
              </a:rPr>
              <a:t> </a:t>
            </a:r>
            <a:r>
              <a:rPr sz="1200" b="1" dirty="0">
                <a:solidFill>
                  <a:srgbClr val="1E3B6B"/>
                </a:solidFill>
                <a:latin typeface="Century Gothic" panose="020B0502020202020204" pitchFamily="34" charset="0"/>
                <a:cs typeface="Century Gothic"/>
                <a:sym typeface="Montserrat Regular"/>
              </a:rPr>
              <a:t>a</a:t>
            </a:r>
            <a:r>
              <a:rPr lang="en-US"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fiduciary</a:t>
            </a:r>
            <a:r>
              <a:rPr lang="en-US" sz="1200" b="1" spc="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duty</a:t>
            </a:r>
            <a:r>
              <a:rPr lang="en-US" sz="1200" b="1" spc="5"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identified during </a:t>
            </a:r>
            <a:r>
              <a:rPr sz="1200" spc="11" dirty="0">
                <a:solidFill>
                  <a:srgbClr val="1E3B6B"/>
                </a:solidFill>
                <a:latin typeface="Century Gothic" panose="020B0502020202020204" pitchFamily="34" charset="0"/>
                <a:cs typeface="Century Gothic"/>
                <a:sym typeface="Montserrat Regular"/>
              </a:rPr>
              <a:t>an</a:t>
            </a:r>
            <a:r>
              <a:rPr lang="en-US" sz="1200" spc="11"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audit</a:t>
            </a:r>
            <a:r>
              <a:rPr sz="1200" spc="11"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performed</a:t>
            </a:r>
            <a:r>
              <a:rPr lang="en-US" sz="1200" spc="11" dirty="0">
                <a:solidFill>
                  <a:srgbClr val="1E3B6B"/>
                </a:solidFill>
                <a:latin typeface="Century Gothic" panose="020B0502020202020204" pitchFamily="34" charset="0"/>
                <a:cs typeface="Century Gothic"/>
                <a:sym typeface="Montserrat Regular"/>
              </a:rPr>
              <a:t> </a:t>
            </a:r>
            <a:r>
              <a:rPr sz="1200" spc="11" dirty="0">
                <a:solidFill>
                  <a:srgbClr val="1E3B6B"/>
                </a:solidFill>
                <a:latin typeface="Century Gothic" panose="020B0502020202020204" pitchFamily="34" charset="0"/>
                <a:cs typeface="Century Gothic"/>
                <a:sym typeface="Montserrat Regular"/>
              </a:rPr>
              <a:t>under</a:t>
            </a:r>
            <a:r>
              <a:rPr lang="en-US" sz="1200" spc="11"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the Public Audit</a:t>
            </a:r>
            <a:r>
              <a:rPr sz="1200" spc="11"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Act </a:t>
            </a:r>
            <a:r>
              <a:rPr sz="1200" spc="11" dirty="0">
                <a:solidFill>
                  <a:srgbClr val="1E3B6B"/>
                </a:solidFill>
                <a:latin typeface="Century Gothic" panose="020B0502020202020204" pitchFamily="34" charset="0"/>
                <a:cs typeface="Century Gothic"/>
                <a:sym typeface="Montserrat Regular"/>
              </a:rPr>
              <a:t>that </a:t>
            </a:r>
            <a:r>
              <a:rPr sz="1200" spc="-3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resulted</a:t>
            </a:r>
            <a:r>
              <a:rPr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in</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or</a:t>
            </a:r>
            <a:r>
              <a:rPr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is</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likely </a:t>
            </a:r>
            <a:r>
              <a:rPr sz="1200" spc="5" dirty="0">
                <a:solidFill>
                  <a:srgbClr val="1E3B6B"/>
                </a:solidFill>
                <a:latin typeface="Century Gothic" panose="020B0502020202020204" pitchFamily="34" charset="0"/>
                <a:cs typeface="Century Gothic"/>
                <a:sym typeface="Montserrat Regular"/>
              </a:rPr>
              <a:t>to</a:t>
            </a:r>
            <a:r>
              <a:rPr lang="en-US" sz="1200"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result</a:t>
            </a:r>
            <a:r>
              <a:rPr sz="1200" spc="15"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in</a:t>
            </a:r>
            <a:r>
              <a:rPr sz="1200" spc="15" dirty="0">
                <a:solidFill>
                  <a:srgbClr val="1E3B6B"/>
                </a:solidFill>
                <a:latin typeface="Century Gothic" panose="020B0502020202020204" pitchFamily="34" charset="0"/>
                <a:cs typeface="Century Gothic"/>
                <a:sym typeface="Montserrat Regular"/>
              </a:rPr>
              <a:t> </a:t>
            </a:r>
            <a:r>
              <a:rPr sz="1200" dirty="0">
                <a:solidFill>
                  <a:srgbClr val="1E3B6B"/>
                </a:solidFill>
                <a:latin typeface="Century Gothic" panose="020B0502020202020204" pitchFamily="34" charset="0"/>
                <a:cs typeface="Century Gothic"/>
                <a:sym typeface="Montserrat Regular"/>
              </a:rPr>
              <a:t>a</a:t>
            </a:r>
            <a:r>
              <a:rPr sz="1200" spc="20"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material</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financial </a:t>
            </a:r>
            <a:r>
              <a:rPr sz="1200" b="1" spc="-320"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loss</a:t>
            </a:r>
            <a:r>
              <a:rPr sz="1200" spc="5" dirty="0">
                <a:solidFill>
                  <a:srgbClr val="1E3B6B"/>
                </a:solidFill>
                <a:latin typeface="Century Gothic" panose="020B0502020202020204" pitchFamily="34" charset="0"/>
                <a:cs typeface="Century Gothic"/>
                <a:sym typeface="Montserrat Regular"/>
              </a:rPr>
              <a:t>,</a:t>
            </a:r>
            <a:r>
              <a:rPr sz="1200" spc="11" dirty="0">
                <a:solidFill>
                  <a:srgbClr val="1E3B6B"/>
                </a:solidFill>
                <a:latin typeface="Century Gothic" panose="020B0502020202020204" pitchFamily="34" charset="0"/>
                <a:cs typeface="Century Gothic"/>
                <a:sym typeface="Montserrat Regular"/>
              </a:rPr>
              <a:t> </a:t>
            </a:r>
            <a:r>
              <a:rPr sz="1200" spc="5" dirty="0">
                <a:solidFill>
                  <a:srgbClr val="1E3B6B"/>
                </a:solidFill>
                <a:latin typeface="Century Gothic" panose="020B0502020202020204" pitchFamily="34" charset="0"/>
                <a:cs typeface="Century Gothic"/>
                <a:sym typeface="Montserrat Regular"/>
              </a:rPr>
              <a:t>the</a:t>
            </a:r>
            <a:r>
              <a:rPr sz="1200"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misuse</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or</a:t>
            </a:r>
            <a:r>
              <a:rPr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loss</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of</a:t>
            </a:r>
            <a:r>
              <a:rPr sz="1200" b="1" spc="15" dirty="0">
                <a:solidFill>
                  <a:srgbClr val="1E3B6B"/>
                </a:solidFill>
                <a:latin typeface="Century Gothic" panose="020B0502020202020204" pitchFamily="34" charset="0"/>
                <a:cs typeface="Century Gothic"/>
                <a:sym typeface="Montserrat Regular"/>
              </a:rPr>
              <a:t> </a:t>
            </a:r>
            <a:r>
              <a:rPr sz="1200" b="1" dirty="0">
                <a:solidFill>
                  <a:srgbClr val="1E3B6B"/>
                </a:solidFill>
                <a:latin typeface="Century Gothic" panose="020B0502020202020204" pitchFamily="34" charset="0"/>
                <a:cs typeface="Century Gothic"/>
                <a:sym typeface="Montserrat Regular"/>
              </a:rPr>
              <a:t>a</a:t>
            </a:r>
            <a:r>
              <a:rPr sz="1200" b="1" spc="5" dirty="0">
                <a:solidFill>
                  <a:srgbClr val="1E3B6B"/>
                </a:solidFill>
                <a:latin typeface="Century Gothic" panose="020B0502020202020204" pitchFamily="34" charset="0"/>
                <a:cs typeface="Century Gothic"/>
                <a:sym typeface="Montserrat Regular"/>
              </a:rPr>
              <a:t> material</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public</a:t>
            </a:r>
            <a:r>
              <a:rPr lang="en-US"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resource</a:t>
            </a:r>
            <a:r>
              <a:rPr sz="1200" spc="5" dirty="0">
                <a:solidFill>
                  <a:srgbClr val="1E3B6B"/>
                </a:solidFill>
                <a:latin typeface="Century Gothic" panose="020B0502020202020204" pitchFamily="34" charset="0"/>
                <a:cs typeface="Century Gothic"/>
                <a:sym typeface="Montserrat Regular"/>
              </a:rPr>
              <a:t>,</a:t>
            </a:r>
            <a:r>
              <a:rPr sz="1200" spc="15" dirty="0">
                <a:solidFill>
                  <a:srgbClr val="1E3B6B"/>
                </a:solidFill>
                <a:latin typeface="Century Gothic" panose="020B0502020202020204" pitchFamily="34" charset="0"/>
                <a:cs typeface="Century Gothic"/>
                <a:sym typeface="Montserrat Regular"/>
              </a:rPr>
              <a:t> </a:t>
            </a:r>
            <a:r>
              <a:rPr sz="1200" spc="11" dirty="0">
                <a:solidFill>
                  <a:srgbClr val="1E3B6B"/>
                </a:solidFill>
                <a:latin typeface="Century Gothic" panose="020B0502020202020204" pitchFamily="34" charset="0"/>
                <a:cs typeface="Century Gothic"/>
                <a:sym typeface="Montserrat Regular"/>
              </a:rPr>
              <a:t>or </a:t>
            </a:r>
            <a:r>
              <a:rPr sz="1200" spc="-320"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substantial harm</a:t>
            </a:r>
            <a:r>
              <a:rPr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to</a:t>
            </a:r>
            <a:r>
              <a:rPr sz="1200" b="1" spc="11" dirty="0">
                <a:solidFill>
                  <a:srgbClr val="1E3B6B"/>
                </a:solidFill>
                <a:latin typeface="Century Gothic" panose="020B0502020202020204" pitchFamily="34" charset="0"/>
                <a:cs typeface="Century Gothic"/>
                <a:sym typeface="Montserrat Regular"/>
              </a:rPr>
              <a:t> </a:t>
            </a:r>
            <a:r>
              <a:rPr sz="1200" b="1" dirty="0">
                <a:solidFill>
                  <a:srgbClr val="1E3B6B"/>
                </a:solidFill>
                <a:latin typeface="Century Gothic" panose="020B0502020202020204" pitchFamily="34" charset="0"/>
                <a:cs typeface="Century Gothic"/>
                <a:sym typeface="Montserrat Regular"/>
              </a:rPr>
              <a:t>a</a:t>
            </a:r>
            <a:r>
              <a:rPr sz="1200" b="1" spc="11" dirty="0">
                <a:solidFill>
                  <a:srgbClr val="1E3B6B"/>
                </a:solidFill>
                <a:latin typeface="Century Gothic" panose="020B0502020202020204" pitchFamily="34" charset="0"/>
                <a:cs typeface="Century Gothic"/>
                <a:sym typeface="Montserrat Regular"/>
              </a:rPr>
              <a:t> public</a:t>
            </a:r>
            <a:r>
              <a:rPr lang="en-US"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sector</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institution</a:t>
            </a:r>
            <a:r>
              <a:rPr sz="1200" b="1" spc="15"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or</a:t>
            </a:r>
            <a:r>
              <a:rPr sz="1200" b="1" spc="20" dirty="0">
                <a:solidFill>
                  <a:srgbClr val="1E3B6B"/>
                </a:solidFill>
                <a:latin typeface="Century Gothic" panose="020B0502020202020204" pitchFamily="34" charset="0"/>
                <a:cs typeface="Century Gothic"/>
                <a:sym typeface="Montserrat Regular"/>
              </a:rPr>
              <a:t> </a:t>
            </a:r>
            <a:r>
              <a:rPr sz="1200" b="1" spc="11" dirty="0">
                <a:solidFill>
                  <a:srgbClr val="1E3B6B"/>
                </a:solidFill>
                <a:latin typeface="Century Gothic" panose="020B0502020202020204" pitchFamily="34" charset="0"/>
                <a:cs typeface="Century Gothic"/>
                <a:sym typeface="Montserrat Regular"/>
              </a:rPr>
              <a:t>the</a:t>
            </a:r>
            <a:r>
              <a:rPr lang="en-US" sz="1200" b="1" spc="11" dirty="0">
                <a:solidFill>
                  <a:srgbClr val="1E3B6B"/>
                </a:solidFill>
                <a:latin typeface="Century Gothic" panose="020B0502020202020204" pitchFamily="34" charset="0"/>
                <a:cs typeface="Century Gothic"/>
                <a:sym typeface="Montserrat Regular"/>
              </a:rPr>
              <a:t> </a:t>
            </a:r>
            <a:r>
              <a:rPr sz="1200" b="1" spc="5" dirty="0">
                <a:solidFill>
                  <a:srgbClr val="1E3B6B"/>
                </a:solidFill>
                <a:latin typeface="Century Gothic" panose="020B0502020202020204" pitchFamily="34" charset="0"/>
                <a:cs typeface="Century Gothic"/>
                <a:sym typeface="Montserrat Regular"/>
              </a:rPr>
              <a:t>general</a:t>
            </a:r>
            <a:r>
              <a:rPr sz="1200" b="1" spc="15" dirty="0">
                <a:solidFill>
                  <a:srgbClr val="1E3B6B"/>
                </a:solidFill>
                <a:latin typeface="Century Gothic" panose="020B0502020202020204" pitchFamily="34" charset="0"/>
                <a:cs typeface="Century Gothic"/>
                <a:sym typeface="Montserrat Regular"/>
              </a:rPr>
              <a:t> </a:t>
            </a:r>
            <a:r>
              <a:rPr sz="1200" b="1" spc="11" dirty="0">
                <a:solidFill>
                  <a:srgbClr val="1E3B6B"/>
                </a:solidFill>
                <a:latin typeface="Century Gothic" panose="020B0502020202020204" pitchFamily="34" charset="0"/>
                <a:cs typeface="Century Gothic"/>
                <a:sym typeface="Montserrat Regular"/>
              </a:rPr>
              <a:t>public.</a:t>
            </a:r>
            <a:endParaRPr sz="1200" dirty="0">
              <a:solidFill>
                <a:srgbClr val="1E3B6B"/>
              </a:solidFill>
              <a:latin typeface="Century Gothic" panose="020B0502020202020204" pitchFamily="34" charset="0"/>
              <a:cs typeface="Century Gothic"/>
              <a:sym typeface="Montserrat Regular"/>
            </a:endParaRPr>
          </a:p>
        </p:txBody>
      </p:sp>
      <p:sp>
        <p:nvSpPr>
          <p:cNvPr id="14" name="object 34">
            <a:extLst>
              <a:ext uri="{FF2B5EF4-FFF2-40B4-BE49-F238E27FC236}">
                <a16:creationId xmlns:a16="http://schemas.microsoft.com/office/drawing/2014/main" id="{87637168-7897-2B8A-748A-0A74C4D38043}"/>
              </a:ext>
            </a:extLst>
          </p:cNvPr>
          <p:cNvSpPr txBox="1"/>
          <p:nvPr/>
        </p:nvSpPr>
        <p:spPr>
          <a:xfrm>
            <a:off x="4086826" y="2078305"/>
            <a:ext cx="123935" cy="305212"/>
          </a:xfrm>
          <a:prstGeom prst="rect">
            <a:avLst/>
          </a:prstGeom>
        </p:spPr>
        <p:txBody>
          <a:bodyPr vert="horz" wrap="square" lIns="0" tIns="12700" rIns="0" bIns="0" rtlCol="0">
            <a:spAutoFit/>
          </a:bodyPr>
          <a:lstStyle/>
          <a:p>
            <a:pPr marL="12700" defTabSz="914377">
              <a:spcBef>
                <a:spcPts val="100"/>
              </a:spcBef>
              <a:defRPr/>
            </a:pPr>
            <a:r>
              <a:rPr sz="1900" b="1" dirty="0">
                <a:solidFill>
                  <a:srgbClr val="1E3B6B"/>
                </a:solidFill>
                <a:latin typeface="Century Gothic" panose="020B0502020202020204" pitchFamily="34" charset="0"/>
                <a:cs typeface="Century Gothic"/>
                <a:sym typeface="Montserrat Regular"/>
              </a:rPr>
              <a:t>1</a:t>
            </a:r>
            <a:endParaRPr sz="1900" dirty="0">
              <a:solidFill>
                <a:srgbClr val="1E3B6B"/>
              </a:solidFill>
              <a:latin typeface="Century Gothic" panose="020B0502020202020204" pitchFamily="34" charset="0"/>
              <a:cs typeface="Century Gothic"/>
              <a:sym typeface="Montserrat Regular"/>
            </a:endParaRPr>
          </a:p>
        </p:txBody>
      </p:sp>
      <p:sp>
        <p:nvSpPr>
          <p:cNvPr id="15" name="object 37">
            <a:extLst>
              <a:ext uri="{FF2B5EF4-FFF2-40B4-BE49-F238E27FC236}">
                <a16:creationId xmlns:a16="http://schemas.microsoft.com/office/drawing/2014/main" id="{8CD23099-761E-AFDC-F554-DAA5AC2F0693}"/>
              </a:ext>
            </a:extLst>
          </p:cNvPr>
          <p:cNvSpPr/>
          <p:nvPr/>
        </p:nvSpPr>
        <p:spPr>
          <a:xfrm>
            <a:off x="3947822" y="3431944"/>
            <a:ext cx="444759" cy="523875"/>
          </a:xfrm>
          <a:custGeom>
            <a:avLst/>
            <a:gdLst/>
            <a:ahLst/>
            <a:cxnLst/>
            <a:rect l="l" t="t" r="r" b="b"/>
            <a:pathLst>
              <a:path w="523875" h="523875">
                <a:moveTo>
                  <a:pt x="261645" y="0"/>
                </a:move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close/>
              </a:path>
            </a:pathLst>
          </a:custGeom>
          <a:solidFill>
            <a:srgbClr val="FFFFFF"/>
          </a:solidFill>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sp>
        <p:nvSpPr>
          <p:cNvPr id="33" name="object 33">
            <a:extLst>
              <a:ext uri="{FF2B5EF4-FFF2-40B4-BE49-F238E27FC236}">
                <a16:creationId xmlns:a16="http://schemas.microsoft.com/office/drawing/2014/main" id="{144F95AD-BAE8-0DF8-46BE-21A7017C3B85}"/>
              </a:ext>
            </a:extLst>
          </p:cNvPr>
          <p:cNvSpPr txBox="1"/>
          <p:nvPr/>
        </p:nvSpPr>
        <p:spPr>
          <a:xfrm>
            <a:off x="4547599" y="2012265"/>
            <a:ext cx="2941791" cy="405752"/>
          </a:xfrm>
          <a:prstGeom prst="rect">
            <a:avLst/>
          </a:prstGeom>
        </p:spPr>
        <p:txBody>
          <a:bodyPr vert="horz" wrap="square" lIns="0" tIns="12700" rIns="0" bIns="0" rtlCol="0">
            <a:spAutoFit/>
          </a:bodyPr>
          <a:lstStyle/>
          <a:p>
            <a:pPr marL="12700" marR="5080" defTabSz="914377">
              <a:lnSpc>
                <a:spcPct val="111100"/>
              </a:lnSpc>
              <a:spcBef>
                <a:spcPts val="100"/>
              </a:spcBef>
              <a:defRPr/>
            </a:pPr>
            <a:r>
              <a:rPr sz="1200" b="1" kern="0" spc="11" dirty="0">
                <a:solidFill>
                  <a:srgbClr val="1E3B6B"/>
                </a:solidFill>
                <a:latin typeface="Century Gothic" panose="020B0502020202020204" pitchFamily="34" charset="0"/>
                <a:cs typeface="Century Gothic"/>
                <a:sym typeface="Montserrat Regular"/>
              </a:rPr>
              <a:t>Refer</a:t>
            </a:r>
            <a:r>
              <a:rPr sz="1200" b="1" kern="0" spc="31" dirty="0">
                <a:solidFill>
                  <a:srgbClr val="1E3B6B"/>
                </a:solidFill>
                <a:latin typeface="Century Gothic" panose="020B0502020202020204" pitchFamily="34" charset="0"/>
                <a:cs typeface="Century Gothic"/>
                <a:sym typeface="Montserrat Regular"/>
              </a:rPr>
              <a:t> </a:t>
            </a:r>
            <a:r>
              <a:rPr sz="1200" b="1" kern="0" spc="11" dirty="0">
                <a:solidFill>
                  <a:srgbClr val="1E3B6B"/>
                </a:solidFill>
                <a:latin typeface="Century Gothic" panose="020B0502020202020204" pitchFamily="34" charset="0"/>
                <a:cs typeface="Century Gothic"/>
                <a:sym typeface="Montserrat Regular"/>
              </a:rPr>
              <a:t>material</a:t>
            </a:r>
            <a:r>
              <a:rPr sz="1200" b="1" kern="0" spc="35" dirty="0">
                <a:solidFill>
                  <a:srgbClr val="1E3B6B"/>
                </a:solidFill>
                <a:latin typeface="Century Gothic" panose="020B0502020202020204" pitchFamily="34" charset="0"/>
                <a:cs typeface="Century Gothic"/>
                <a:sym typeface="Montserrat Regular"/>
              </a:rPr>
              <a:t> </a:t>
            </a:r>
            <a:r>
              <a:rPr sz="1200" b="1" kern="0" spc="11" dirty="0">
                <a:solidFill>
                  <a:srgbClr val="1E3B6B"/>
                </a:solidFill>
                <a:latin typeface="Century Gothic" panose="020B0502020202020204" pitchFamily="34" charset="0"/>
                <a:cs typeface="Century Gothic"/>
                <a:sym typeface="Montserrat Regular"/>
              </a:rPr>
              <a:t>irregularities</a:t>
            </a:r>
            <a:r>
              <a:rPr sz="1200" b="1" kern="0" spc="25" dirty="0">
                <a:solidFill>
                  <a:srgbClr val="1E3B6B"/>
                </a:solidFill>
                <a:latin typeface="Century Gothic" panose="020B0502020202020204" pitchFamily="34" charset="0"/>
                <a:cs typeface="Century Gothic"/>
                <a:sym typeface="Montserrat Regular"/>
              </a:rPr>
              <a:t> </a:t>
            </a:r>
            <a:r>
              <a:rPr sz="1200" kern="0" spc="5" dirty="0">
                <a:solidFill>
                  <a:srgbClr val="414042"/>
                </a:solidFill>
                <a:latin typeface="Century Gothic" panose="020B0502020202020204" pitchFamily="34" charset="0"/>
                <a:cs typeface="Century Gothic"/>
                <a:sym typeface="Montserrat Regular"/>
              </a:rPr>
              <a:t>to</a:t>
            </a:r>
            <a:r>
              <a:rPr sz="1200" kern="0" spc="35" dirty="0">
                <a:solidFill>
                  <a:srgbClr val="414042"/>
                </a:solidFill>
                <a:latin typeface="Century Gothic" panose="020B0502020202020204" pitchFamily="34" charset="0"/>
                <a:cs typeface="Century Gothic"/>
                <a:sym typeface="Montserrat Regular"/>
              </a:rPr>
              <a:t> </a:t>
            </a:r>
            <a:r>
              <a:rPr sz="1200" kern="0" spc="15" dirty="0">
                <a:solidFill>
                  <a:srgbClr val="414042"/>
                </a:solidFill>
                <a:latin typeface="Century Gothic" panose="020B0502020202020204" pitchFamily="34" charset="0"/>
                <a:cs typeface="Century Gothic"/>
                <a:sym typeface="Montserrat Regular"/>
              </a:rPr>
              <a:t>relevant </a:t>
            </a:r>
            <a:r>
              <a:rPr sz="1200" kern="0" spc="-320"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public</a:t>
            </a:r>
            <a:r>
              <a:rPr sz="1200" kern="0" spc="25"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bodies</a:t>
            </a:r>
            <a:r>
              <a:rPr sz="1200" kern="0" spc="25"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for</a:t>
            </a:r>
            <a:r>
              <a:rPr sz="1200" kern="0" spc="31"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further</a:t>
            </a:r>
            <a:r>
              <a:rPr sz="1200" kern="0" spc="25" dirty="0">
                <a:solidFill>
                  <a:srgbClr val="414042"/>
                </a:solidFill>
                <a:latin typeface="Century Gothic" panose="020B0502020202020204" pitchFamily="34" charset="0"/>
                <a:cs typeface="Century Gothic"/>
                <a:sym typeface="Montserrat Regular"/>
              </a:rPr>
              <a:t> </a:t>
            </a:r>
            <a:r>
              <a:rPr sz="1200" kern="0" spc="15" dirty="0">
                <a:solidFill>
                  <a:srgbClr val="414042"/>
                </a:solidFill>
                <a:latin typeface="Century Gothic" panose="020B0502020202020204" pitchFamily="34" charset="0"/>
                <a:cs typeface="Century Gothic"/>
                <a:sym typeface="Montserrat Regular"/>
              </a:rPr>
              <a:t>investigation</a:t>
            </a:r>
            <a:endParaRPr sz="1200" kern="0" dirty="0">
              <a:solidFill>
                <a:srgbClr val="000000"/>
              </a:solidFill>
              <a:latin typeface="Century Gothic" panose="020B0502020202020204" pitchFamily="34" charset="0"/>
              <a:cs typeface="Century Gothic"/>
              <a:sym typeface="Montserrat Regular"/>
            </a:endParaRPr>
          </a:p>
        </p:txBody>
      </p:sp>
      <p:grpSp>
        <p:nvGrpSpPr>
          <p:cNvPr id="34" name="Group 33">
            <a:extLst>
              <a:ext uri="{FF2B5EF4-FFF2-40B4-BE49-F238E27FC236}">
                <a16:creationId xmlns:a16="http://schemas.microsoft.com/office/drawing/2014/main" id="{E3D843B8-9B2B-77B3-696A-8D98A1534820}"/>
              </a:ext>
            </a:extLst>
          </p:cNvPr>
          <p:cNvGrpSpPr/>
          <p:nvPr/>
        </p:nvGrpSpPr>
        <p:grpSpPr>
          <a:xfrm>
            <a:off x="2568913" y="2012265"/>
            <a:ext cx="1810907" cy="916180"/>
            <a:chOff x="6836222" y="1782698"/>
            <a:chExt cx="1810907" cy="916180"/>
          </a:xfrm>
        </p:grpSpPr>
        <p:sp>
          <p:nvSpPr>
            <p:cNvPr id="35" name="object 18">
              <a:extLst>
                <a:ext uri="{FF2B5EF4-FFF2-40B4-BE49-F238E27FC236}">
                  <a16:creationId xmlns:a16="http://schemas.microsoft.com/office/drawing/2014/main" id="{790BF7BE-2205-05BE-7BD9-E6ADB4C0529C}"/>
                </a:ext>
              </a:extLst>
            </p:cNvPr>
            <p:cNvSpPr/>
            <p:nvPr/>
          </p:nvSpPr>
          <p:spPr>
            <a:xfrm>
              <a:off x="6836222" y="2017550"/>
              <a:ext cx="1382990" cy="681328"/>
            </a:xfrm>
            <a:custGeom>
              <a:avLst/>
              <a:gdLst/>
              <a:ahLst/>
              <a:cxnLst/>
              <a:rect l="l" t="t" r="r" b="b"/>
              <a:pathLst>
                <a:path w="2981325" h="510539">
                  <a:moveTo>
                    <a:pt x="2981274" y="0"/>
                  </a:moveTo>
                  <a:lnTo>
                    <a:pt x="1687080" y="0"/>
                  </a:lnTo>
                  <a:lnTo>
                    <a:pt x="0" y="510209"/>
                  </a:lnTo>
                </a:path>
              </a:pathLst>
            </a:custGeom>
            <a:ln w="38099">
              <a:solidFill>
                <a:srgbClr val="1E3B6B"/>
              </a:solidFill>
            </a:ln>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sp>
          <p:nvSpPr>
            <p:cNvPr id="36" name="object 36">
              <a:extLst>
                <a:ext uri="{FF2B5EF4-FFF2-40B4-BE49-F238E27FC236}">
                  <a16:creationId xmlns:a16="http://schemas.microsoft.com/office/drawing/2014/main" id="{C4FAD52D-BEE5-441A-457F-1E31FA66072B}"/>
                </a:ext>
              </a:extLst>
            </p:cNvPr>
            <p:cNvSpPr/>
            <p:nvPr/>
          </p:nvSpPr>
          <p:spPr>
            <a:xfrm>
              <a:off x="8215129" y="1782698"/>
              <a:ext cx="432000"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1E3B6B"/>
              </a:solidFill>
            </a:ln>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grpSp>
      <p:sp>
        <p:nvSpPr>
          <p:cNvPr id="26" name="object 38">
            <a:extLst>
              <a:ext uri="{FF2B5EF4-FFF2-40B4-BE49-F238E27FC236}">
                <a16:creationId xmlns:a16="http://schemas.microsoft.com/office/drawing/2014/main" id="{27E5F26E-B98A-0939-7FE0-D3B4D5CBCFD4}"/>
              </a:ext>
            </a:extLst>
          </p:cNvPr>
          <p:cNvSpPr txBox="1"/>
          <p:nvPr/>
        </p:nvSpPr>
        <p:spPr>
          <a:xfrm>
            <a:off x="4547601" y="2941847"/>
            <a:ext cx="2941791" cy="405752"/>
          </a:xfrm>
          <a:prstGeom prst="rect">
            <a:avLst/>
          </a:prstGeom>
        </p:spPr>
        <p:txBody>
          <a:bodyPr vert="horz" wrap="square" lIns="0" tIns="12700" rIns="0" bIns="0" rtlCol="0">
            <a:spAutoFit/>
          </a:bodyPr>
          <a:lstStyle/>
          <a:p>
            <a:pPr marL="12700" marR="5080" defTabSz="914377">
              <a:lnSpc>
                <a:spcPct val="111100"/>
              </a:lnSpc>
              <a:spcBef>
                <a:spcPts val="100"/>
              </a:spcBef>
              <a:defRPr/>
            </a:pPr>
            <a:r>
              <a:rPr sz="1200" b="1" kern="0" spc="11" dirty="0">
                <a:solidFill>
                  <a:srgbClr val="00927B"/>
                </a:solidFill>
                <a:latin typeface="Century Gothic" panose="020B0502020202020204" pitchFamily="34" charset="0"/>
                <a:cs typeface="Century Gothic"/>
                <a:sym typeface="Montserrat Regular"/>
              </a:rPr>
              <a:t>Recommend</a:t>
            </a:r>
            <a:r>
              <a:rPr sz="1200" b="1" kern="0" spc="25" dirty="0">
                <a:solidFill>
                  <a:srgbClr val="00927B"/>
                </a:solidFill>
                <a:latin typeface="Century Gothic" panose="020B0502020202020204" pitchFamily="34" charset="0"/>
                <a:cs typeface="Century Gothic"/>
                <a:sym typeface="Montserrat Regular"/>
              </a:rPr>
              <a:t> </a:t>
            </a:r>
            <a:r>
              <a:rPr sz="1200" b="1" kern="0" spc="11" dirty="0">
                <a:solidFill>
                  <a:srgbClr val="00927B"/>
                </a:solidFill>
                <a:latin typeface="Century Gothic" panose="020B0502020202020204" pitchFamily="34" charset="0"/>
                <a:cs typeface="Century Gothic"/>
                <a:sym typeface="Montserrat Regular"/>
              </a:rPr>
              <a:t>actions</a:t>
            </a:r>
            <a:r>
              <a:rPr sz="1200" b="1" kern="0" spc="31" dirty="0">
                <a:solidFill>
                  <a:srgbClr val="00927B"/>
                </a:solidFill>
                <a:latin typeface="Century Gothic" panose="020B0502020202020204" pitchFamily="34" charset="0"/>
                <a:cs typeface="Century Gothic"/>
                <a:sym typeface="Montserrat Regular"/>
              </a:rPr>
              <a:t> </a:t>
            </a:r>
            <a:r>
              <a:rPr lang="en-ZA" sz="1200" kern="0" spc="5" dirty="0">
                <a:solidFill>
                  <a:srgbClr val="414042"/>
                </a:solidFill>
                <a:latin typeface="Century Gothic" panose="020B0502020202020204" pitchFamily="34" charset="0"/>
                <a:cs typeface="Century Gothic"/>
                <a:sym typeface="Montserrat Regular"/>
              </a:rPr>
              <a:t>in</a:t>
            </a:r>
            <a:r>
              <a:rPr lang="en-ZA" sz="1200" kern="0" spc="35" dirty="0">
                <a:solidFill>
                  <a:srgbClr val="414042"/>
                </a:solidFill>
                <a:latin typeface="Century Gothic" panose="020B0502020202020204" pitchFamily="34" charset="0"/>
                <a:cs typeface="Century Gothic"/>
                <a:sym typeface="Montserrat Regular"/>
              </a:rPr>
              <a:t> </a:t>
            </a:r>
            <a:r>
              <a:rPr lang="en-ZA" sz="1200" kern="0" spc="11" dirty="0">
                <a:solidFill>
                  <a:srgbClr val="414042"/>
                </a:solidFill>
                <a:latin typeface="Century Gothic" panose="020B0502020202020204" pitchFamily="34" charset="0"/>
                <a:cs typeface="Century Gothic"/>
                <a:sym typeface="Montserrat Regular"/>
              </a:rPr>
              <a:t>audit</a:t>
            </a:r>
            <a:r>
              <a:rPr lang="en-ZA" sz="1200" kern="0" spc="35" dirty="0">
                <a:solidFill>
                  <a:srgbClr val="414042"/>
                </a:solidFill>
                <a:latin typeface="Century Gothic" panose="020B0502020202020204" pitchFamily="34" charset="0"/>
                <a:cs typeface="Century Gothic"/>
                <a:sym typeface="Montserrat Regular"/>
              </a:rPr>
              <a:t> </a:t>
            </a:r>
            <a:r>
              <a:rPr lang="en-ZA" sz="1200" kern="0" spc="15" dirty="0">
                <a:solidFill>
                  <a:srgbClr val="414042"/>
                </a:solidFill>
                <a:latin typeface="Century Gothic" panose="020B0502020202020204" pitchFamily="34" charset="0"/>
                <a:cs typeface="Century Gothic"/>
                <a:sym typeface="Montserrat Regular"/>
              </a:rPr>
              <a:t>report </a:t>
            </a:r>
            <a:r>
              <a:rPr sz="1200" kern="0" spc="5" dirty="0">
                <a:solidFill>
                  <a:srgbClr val="414042"/>
                </a:solidFill>
                <a:latin typeface="Century Gothic" panose="020B0502020202020204" pitchFamily="34" charset="0"/>
                <a:cs typeface="Century Gothic"/>
                <a:sym typeface="Montserrat Regular"/>
              </a:rPr>
              <a:t>to</a:t>
            </a:r>
            <a:r>
              <a:rPr sz="1200" kern="0" spc="31"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resolve</a:t>
            </a:r>
            <a:r>
              <a:rPr sz="1200" kern="0" spc="31" dirty="0">
                <a:solidFill>
                  <a:srgbClr val="414042"/>
                </a:solidFill>
                <a:latin typeface="Century Gothic" panose="020B0502020202020204" pitchFamily="34" charset="0"/>
                <a:cs typeface="Century Gothic"/>
                <a:sym typeface="Montserrat Regular"/>
              </a:rPr>
              <a:t> </a:t>
            </a:r>
            <a:r>
              <a:rPr lang="en-ZA" sz="1200" kern="0" spc="31" dirty="0">
                <a:solidFill>
                  <a:srgbClr val="414042"/>
                </a:solidFill>
                <a:latin typeface="Century Gothic" panose="020B0502020202020204" pitchFamily="34" charset="0"/>
                <a:cs typeface="Century Gothic"/>
                <a:sym typeface="Montserrat Regular"/>
              </a:rPr>
              <a:t>the </a:t>
            </a:r>
            <a:r>
              <a:rPr sz="1200" kern="0" spc="15" dirty="0">
                <a:solidFill>
                  <a:srgbClr val="414042"/>
                </a:solidFill>
                <a:latin typeface="Century Gothic" panose="020B0502020202020204" pitchFamily="34" charset="0"/>
                <a:cs typeface="Century Gothic"/>
                <a:sym typeface="Montserrat Regular"/>
              </a:rPr>
              <a:t>material </a:t>
            </a:r>
            <a:r>
              <a:rPr sz="1200" kern="0" spc="-320"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irregularities</a:t>
            </a:r>
            <a:endParaRPr sz="1200" kern="0" dirty="0">
              <a:solidFill>
                <a:srgbClr val="000000"/>
              </a:solidFill>
              <a:latin typeface="Century Gothic" panose="020B0502020202020204" pitchFamily="34" charset="0"/>
              <a:cs typeface="Century Gothic"/>
              <a:sym typeface="Montserrat Regular"/>
            </a:endParaRPr>
          </a:p>
        </p:txBody>
      </p:sp>
      <p:sp>
        <p:nvSpPr>
          <p:cNvPr id="27" name="object 39">
            <a:extLst>
              <a:ext uri="{FF2B5EF4-FFF2-40B4-BE49-F238E27FC236}">
                <a16:creationId xmlns:a16="http://schemas.microsoft.com/office/drawing/2014/main" id="{645785E3-0C57-7430-17AA-3F0B3E7FE67E}"/>
              </a:ext>
            </a:extLst>
          </p:cNvPr>
          <p:cNvSpPr txBox="1"/>
          <p:nvPr/>
        </p:nvSpPr>
        <p:spPr>
          <a:xfrm>
            <a:off x="4547601" y="3496425"/>
            <a:ext cx="3082801" cy="405752"/>
          </a:xfrm>
          <a:prstGeom prst="rect">
            <a:avLst/>
          </a:prstGeom>
        </p:spPr>
        <p:txBody>
          <a:bodyPr vert="horz" wrap="square" lIns="0" tIns="12700" rIns="0" bIns="0" rtlCol="0">
            <a:spAutoFit/>
          </a:bodyPr>
          <a:lstStyle/>
          <a:p>
            <a:pPr marL="12700" marR="5080" defTabSz="914377">
              <a:lnSpc>
                <a:spcPct val="111100"/>
              </a:lnSpc>
              <a:spcBef>
                <a:spcPts val="100"/>
              </a:spcBef>
              <a:defRPr/>
            </a:pPr>
            <a:r>
              <a:rPr sz="1200" b="1" kern="0" spc="11" dirty="0">
                <a:solidFill>
                  <a:srgbClr val="00927B"/>
                </a:solidFill>
                <a:latin typeface="Century Gothic" panose="020B0502020202020204" pitchFamily="34" charset="0"/>
                <a:cs typeface="Century Gothic"/>
                <a:sym typeface="Montserrat Regular"/>
              </a:rPr>
              <a:t>Take</a:t>
            </a:r>
            <a:r>
              <a:rPr sz="1200" b="1" kern="0" spc="25" dirty="0">
                <a:solidFill>
                  <a:srgbClr val="00927B"/>
                </a:solidFill>
                <a:latin typeface="Century Gothic" panose="020B0502020202020204" pitchFamily="34" charset="0"/>
                <a:cs typeface="Century Gothic"/>
                <a:sym typeface="Montserrat Regular"/>
              </a:rPr>
              <a:t> </a:t>
            </a:r>
            <a:r>
              <a:rPr sz="1200" b="1" kern="0" spc="11" dirty="0">
                <a:solidFill>
                  <a:srgbClr val="00927B"/>
                </a:solidFill>
                <a:latin typeface="Century Gothic" panose="020B0502020202020204" pitchFamily="34" charset="0"/>
                <a:cs typeface="Century Gothic"/>
                <a:sym typeface="Montserrat Regular"/>
              </a:rPr>
              <a:t>binding</a:t>
            </a:r>
            <a:r>
              <a:rPr sz="1200" b="1" kern="0" spc="31" dirty="0">
                <a:solidFill>
                  <a:srgbClr val="00927B"/>
                </a:solidFill>
                <a:latin typeface="Century Gothic" panose="020B0502020202020204" pitchFamily="34" charset="0"/>
                <a:cs typeface="Century Gothic"/>
                <a:sym typeface="Montserrat Regular"/>
              </a:rPr>
              <a:t> </a:t>
            </a:r>
            <a:r>
              <a:rPr sz="1200" b="1" kern="0" spc="11" dirty="0">
                <a:solidFill>
                  <a:srgbClr val="00927B"/>
                </a:solidFill>
                <a:latin typeface="Century Gothic" panose="020B0502020202020204" pitchFamily="34" charset="0"/>
                <a:cs typeface="Century Gothic"/>
                <a:sym typeface="Montserrat Regular"/>
              </a:rPr>
              <a:t>remedial</a:t>
            </a:r>
            <a:r>
              <a:rPr sz="1200" b="1" kern="0" spc="31" dirty="0">
                <a:solidFill>
                  <a:srgbClr val="00927B"/>
                </a:solidFill>
                <a:latin typeface="Century Gothic" panose="020B0502020202020204" pitchFamily="34" charset="0"/>
                <a:cs typeface="Century Gothic"/>
                <a:sym typeface="Montserrat Regular"/>
              </a:rPr>
              <a:t> </a:t>
            </a:r>
            <a:r>
              <a:rPr sz="1200" b="1" kern="0" spc="11" dirty="0">
                <a:solidFill>
                  <a:srgbClr val="00927B"/>
                </a:solidFill>
                <a:latin typeface="Century Gothic" panose="020B0502020202020204" pitchFamily="34" charset="0"/>
                <a:cs typeface="Century Gothic"/>
                <a:sym typeface="Montserrat Regular"/>
              </a:rPr>
              <a:t>action</a:t>
            </a:r>
            <a:r>
              <a:rPr sz="1200" b="1" kern="0" spc="20" dirty="0">
                <a:solidFill>
                  <a:srgbClr val="00927B"/>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for</a:t>
            </a:r>
            <a:r>
              <a:rPr sz="1200" kern="0" spc="31" dirty="0">
                <a:solidFill>
                  <a:srgbClr val="414042"/>
                </a:solidFill>
                <a:latin typeface="Century Gothic" panose="020B0502020202020204" pitchFamily="34" charset="0"/>
                <a:cs typeface="Century Gothic"/>
                <a:sym typeface="Montserrat Regular"/>
              </a:rPr>
              <a:t> </a:t>
            </a:r>
            <a:r>
              <a:rPr sz="1200" kern="0" spc="15" dirty="0">
                <a:solidFill>
                  <a:srgbClr val="414042"/>
                </a:solidFill>
                <a:latin typeface="Century Gothic" panose="020B0502020202020204" pitchFamily="34" charset="0"/>
                <a:cs typeface="Century Gothic"/>
                <a:sym typeface="Montserrat Regular"/>
              </a:rPr>
              <a:t>failure </a:t>
            </a:r>
            <a:r>
              <a:rPr sz="1200" kern="0" spc="-320" dirty="0">
                <a:solidFill>
                  <a:srgbClr val="414042"/>
                </a:solidFill>
                <a:latin typeface="Century Gothic" panose="020B0502020202020204" pitchFamily="34" charset="0"/>
                <a:cs typeface="Century Gothic"/>
                <a:sym typeface="Montserrat Regular"/>
              </a:rPr>
              <a:t> </a:t>
            </a:r>
            <a:r>
              <a:rPr sz="1200" kern="0" spc="5" dirty="0">
                <a:solidFill>
                  <a:srgbClr val="414042"/>
                </a:solidFill>
                <a:latin typeface="Century Gothic" panose="020B0502020202020204" pitchFamily="34" charset="0"/>
                <a:cs typeface="Century Gothic"/>
                <a:sym typeface="Montserrat Regular"/>
              </a:rPr>
              <a:t>to</a:t>
            </a:r>
            <a:r>
              <a:rPr sz="1200" kern="0" spc="31"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implement</a:t>
            </a:r>
            <a:r>
              <a:rPr sz="1200" kern="0" spc="31" dirty="0">
                <a:solidFill>
                  <a:srgbClr val="414042"/>
                </a:solidFill>
                <a:latin typeface="Century Gothic" panose="020B0502020202020204" pitchFamily="34" charset="0"/>
                <a:cs typeface="Century Gothic"/>
                <a:sym typeface="Montserrat Regular"/>
              </a:rPr>
              <a:t> </a:t>
            </a:r>
            <a:r>
              <a:rPr sz="1200" kern="0" spc="15" dirty="0">
                <a:solidFill>
                  <a:srgbClr val="414042"/>
                </a:solidFill>
                <a:latin typeface="Century Gothic" panose="020B0502020202020204" pitchFamily="34" charset="0"/>
                <a:cs typeface="Century Gothic"/>
                <a:sym typeface="Montserrat Regular"/>
              </a:rPr>
              <a:t>recommendations</a:t>
            </a:r>
            <a:endParaRPr sz="1200" kern="0" dirty="0">
              <a:solidFill>
                <a:srgbClr val="000000"/>
              </a:solidFill>
              <a:latin typeface="Century Gothic" panose="020B0502020202020204" pitchFamily="34" charset="0"/>
              <a:cs typeface="Century Gothic"/>
              <a:sym typeface="Montserrat Regular"/>
            </a:endParaRPr>
          </a:p>
        </p:txBody>
      </p:sp>
      <p:grpSp>
        <p:nvGrpSpPr>
          <p:cNvPr id="28" name="Group 27">
            <a:extLst>
              <a:ext uri="{FF2B5EF4-FFF2-40B4-BE49-F238E27FC236}">
                <a16:creationId xmlns:a16="http://schemas.microsoft.com/office/drawing/2014/main" id="{FA2F0515-074E-3682-4707-5344C76AD1E7}"/>
              </a:ext>
            </a:extLst>
          </p:cNvPr>
          <p:cNvGrpSpPr/>
          <p:nvPr/>
        </p:nvGrpSpPr>
        <p:grpSpPr>
          <a:xfrm>
            <a:off x="2562480" y="3167509"/>
            <a:ext cx="1815640" cy="432000"/>
            <a:chOff x="6829789" y="2843353"/>
            <a:chExt cx="1815640" cy="432000"/>
          </a:xfrm>
        </p:grpSpPr>
        <p:sp>
          <p:nvSpPr>
            <p:cNvPr id="29" name="object 20">
              <a:extLst>
                <a:ext uri="{FF2B5EF4-FFF2-40B4-BE49-F238E27FC236}">
                  <a16:creationId xmlns:a16="http://schemas.microsoft.com/office/drawing/2014/main" id="{9E6B62F4-89A8-A781-0695-5B59DDEE0F22}"/>
                </a:ext>
              </a:extLst>
            </p:cNvPr>
            <p:cNvSpPr/>
            <p:nvPr/>
          </p:nvSpPr>
          <p:spPr>
            <a:xfrm>
              <a:off x="6829789" y="3066782"/>
              <a:ext cx="1382990" cy="0"/>
            </a:xfrm>
            <a:custGeom>
              <a:avLst/>
              <a:gdLst/>
              <a:ahLst/>
              <a:cxnLst/>
              <a:rect l="l" t="t" r="r" b="b"/>
              <a:pathLst>
                <a:path w="2811145">
                  <a:moveTo>
                    <a:pt x="2810941" y="0"/>
                  </a:moveTo>
                  <a:lnTo>
                    <a:pt x="0" y="0"/>
                  </a:lnTo>
                </a:path>
              </a:pathLst>
            </a:custGeom>
            <a:ln w="38100">
              <a:solidFill>
                <a:srgbClr val="00927B"/>
              </a:solidFill>
            </a:ln>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grpSp>
          <p:nvGrpSpPr>
            <p:cNvPr id="30" name="Group 29">
              <a:extLst>
                <a:ext uri="{FF2B5EF4-FFF2-40B4-BE49-F238E27FC236}">
                  <a16:creationId xmlns:a16="http://schemas.microsoft.com/office/drawing/2014/main" id="{851BC8B9-3E86-A39C-D29B-4B69C4F0EF41}"/>
                </a:ext>
              </a:extLst>
            </p:cNvPr>
            <p:cNvGrpSpPr/>
            <p:nvPr/>
          </p:nvGrpSpPr>
          <p:grpSpPr>
            <a:xfrm>
              <a:off x="8213429" y="2843353"/>
              <a:ext cx="432000" cy="432000"/>
              <a:chOff x="8213429" y="2843353"/>
              <a:chExt cx="432000" cy="432000"/>
            </a:xfrm>
          </p:grpSpPr>
          <p:sp>
            <p:nvSpPr>
              <p:cNvPr id="31" name="object 40">
                <a:extLst>
                  <a:ext uri="{FF2B5EF4-FFF2-40B4-BE49-F238E27FC236}">
                    <a16:creationId xmlns:a16="http://schemas.microsoft.com/office/drawing/2014/main" id="{B0672E75-4084-B6BC-C18E-F1DC7B527AB7}"/>
                  </a:ext>
                </a:extLst>
              </p:cNvPr>
              <p:cNvSpPr txBox="1"/>
              <p:nvPr/>
            </p:nvSpPr>
            <p:spPr>
              <a:xfrm>
                <a:off x="8356152" y="2904237"/>
                <a:ext cx="136393" cy="305212"/>
              </a:xfrm>
              <a:prstGeom prst="rect">
                <a:avLst/>
              </a:prstGeom>
            </p:spPr>
            <p:txBody>
              <a:bodyPr vert="horz" wrap="square" lIns="0" tIns="12700" rIns="0" bIns="0" rtlCol="0">
                <a:spAutoFit/>
              </a:bodyPr>
              <a:lstStyle/>
              <a:p>
                <a:pPr marL="12700" defTabSz="914377">
                  <a:spcBef>
                    <a:spcPts val="100"/>
                  </a:spcBef>
                  <a:defRPr/>
                </a:pPr>
                <a:r>
                  <a:rPr sz="1900" b="1" kern="0" dirty="0">
                    <a:solidFill>
                      <a:srgbClr val="00927B"/>
                    </a:solidFill>
                    <a:latin typeface="Century Gothic" panose="020B0502020202020204" pitchFamily="34" charset="0"/>
                    <a:cs typeface="Century Gothic"/>
                    <a:sym typeface="Montserrat Regular"/>
                  </a:rPr>
                  <a:t>2</a:t>
                </a:r>
                <a:endParaRPr sz="1900" kern="0" dirty="0">
                  <a:solidFill>
                    <a:srgbClr val="00927B"/>
                  </a:solidFill>
                  <a:latin typeface="Century Gothic" panose="020B0502020202020204" pitchFamily="34" charset="0"/>
                  <a:cs typeface="Century Gothic"/>
                  <a:sym typeface="Montserrat Regular"/>
                </a:endParaRPr>
              </a:p>
            </p:txBody>
          </p:sp>
          <p:sp>
            <p:nvSpPr>
              <p:cNvPr id="32" name="object 42">
                <a:extLst>
                  <a:ext uri="{FF2B5EF4-FFF2-40B4-BE49-F238E27FC236}">
                    <a16:creationId xmlns:a16="http://schemas.microsoft.com/office/drawing/2014/main" id="{14A6F581-20B1-81EE-D975-95FBF625C761}"/>
                  </a:ext>
                </a:extLst>
              </p:cNvPr>
              <p:cNvSpPr/>
              <p:nvPr/>
            </p:nvSpPr>
            <p:spPr>
              <a:xfrm>
                <a:off x="8213429" y="2843353"/>
                <a:ext cx="432000"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00927B"/>
                </a:solidFill>
              </a:ln>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grpSp>
      </p:grpSp>
      <p:sp>
        <p:nvSpPr>
          <p:cNvPr id="20" name="object 44">
            <a:extLst>
              <a:ext uri="{FF2B5EF4-FFF2-40B4-BE49-F238E27FC236}">
                <a16:creationId xmlns:a16="http://schemas.microsoft.com/office/drawing/2014/main" id="{D16E9B45-15E6-0E58-9C51-10E5F7346B92}"/>
              </a:ext>
            </a:extLst>
          </p:cNvPr>
          <p:cNvSpPr txBox="1"/>
          <p:nvPr/>
        </p:nvSpPr>
        <p:spPr>
          <a:xfrm>
            <a:off x="4547601" y="4208000"/>
            <a:ext cx="2941791" cy="610745"/>
          </a:xfrm>
          <a:prstGeom prst="rect">
            <a:avLst/>
          </a:prstGeom>
        </p:spPr>
        <p:txBody>
          <a:bodyPr vert="horz" wrap="square" lIns="0" tIns="12700" rIns="0" bIns="0" rtlCol="0">
            <a:spAutoFit/>
          </a:bodyPr>
          <a:lstStyle/>
          <a:p>
            <a:pPr marL="12700" marR="5080" defTabSz="914377">
              <a:lnSpc>
                <a:spcPct val="111100"/>
              </a:lnSpc>
              <a:spcBef>
                <a:spcPts val="100"/>
              </a:spcBef>
              <a:defRPr/>
            </a:pPr>
            <a:r>
              <a:rPr sz="1200" b="1" kern="0" spc="11" dirty="0">
                <a:solidFill>
                  <a:srgbClr val="595959"/>
                </a:solidFill>
                <a:latin typeface="Century Gothic" panose="020B0502020202020204" pitchFamily="34" charset="0"/>
                <a:cs typeface="Century Gothic"/>
                <a:sym typeface="Montserrat Regular"/>
              </a:rPr>
              <a:t>Issue</a:t>
            </a:r>
            <a:r>
              <a:rPr sz="1200" b="1" kern="0" spc="31" dirty="0">
                <a:solidFill>
                  <a:srgbClr val="595959"/>
                </a:solidFill>
                <a:latin typeface="Century Gothic" panose="020B0502020202020204" pitchFamily="34" charset="0"/>
                <a:cs typeface="Century Gothic"/>
                <a:sym typeface="Montserrat Regular"/>
              </a:rPr>
              <a:t> </a:t>
            </a:r>
            <a:r>
              <a:rPr sz="1200" b="1" kern="0" spc="11" dirty="0">
                <a:solidFill>
                  <a:srgbClr val="595959"/>
                </a:solidFill>
                <a:latin typeface="Century Gothic" panose="020B0502020202020204" pitchFamily="34" charset="0"/>
                <a:cs typeface="Century Gothic"/>
                <a:sym typeface="Montserrat Regular"/>
              </a:rPr>
              <a:t>certificate</a:t>
            </a:r>
            <a:r>
              <a:rPr sz="1200" b="1" kern="0" spc="31" dirty="0">
                <a:solidFill>
                  <a:srgbClr val="595959"/>
                </a:solidFill>
                <a:latin typeface="Century Gothic" panose="020B0502020202020204" pitchFamily="34" charset="0"/>
                <a:cs typeface="Century Gothic"/>
                <a:sym typeface="Montserrat Regular"/>
              </a:rPr>
              <a:t> </a:t>
            </a:r>
            <a:r>
              <a:rPr sz="1200" b="1" kern="0" spc="5" dirty="0">
                <a:solidFill>
                  <a:srgbClr val="595959"/>
                </a:solidFill>
                <a:latin typeface="Century Gothic" panose="020B0502020202020204" pitchFamily="34" charset="0"/>
                <a:cs typeface="Century Gothic"/>
                <a:sym typeface="Montserrat Regular"/>
              </a:rPr>
              <a:t>of</a:t>
            </a:r>
            <a:r>
              <a:rPr sz="1200" b="1" kern="0" spc="31" dirty="0">
                <a:solidFill>
                  <a:srgbClr val="595959"/>
                </a:solidFill>
                <a:latin typeface="Century Gothic" panose="020B0502020202020204" pitchFamily="34" charset="0"/>
                <a:cs typeface="Century Gothic"/>
                <a:sym typeface="Montserrat Regular"/>
              </a:rPr>
              <a:t> </a:t>
            </a:r>
            <a:r>
              <a:rPr sz="1200" b="1" kern="0" spc="11" dirty="0">
                <a:solidFill>
                  <a:srgbClr val="595959"/>
                </a:solidFill>
                <a:latin typeface="Century Gothic" panose="020B0502020202020204" pitchFamily="34" charset="0"/>
                <a:cs typeface="Century Gothic"/>
                <a:sym typeface="Montserrat Regular"/>
              </a:rPr>
              <a:t>debt</a:t>
            </a:r>
            <a:r>
              <a:rPr sz="1200" b="1" kern="0" spc="31" dirty="0">
                <a:solidFill>
                  <a:srgbClr val="595959"/>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for</a:t>
            </a:r>
            <a:r>
              <a:rPr sz="1200" kern="0" spc="31"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failure</a:t>
            </a:r>
            <a:r>
              <a:rPr sz="1200" kern="0" spc="31" dirty="0">
                <a:solidFill>
                  <a:srgbClr val="414042"/>
                </a:solidFill>
                <a:latin typeface="Century Gothic" panose="020B0502020202020204" pitchFamily="34" charset="0"/>
                <a:cs typeface="Century Gothic"/>
                <a:sym typeface="Montserrat Regular"/>
              </a:rPr>
              <a:t> </a:t>
            </a:r>
            <a:r>
              <a:rPr sz="1200" kern="0" spc="15" dirty="0">
                <a:solidFill>
                  <a:srgbClr val="414042"/>
                </a:solidFill>
                <a:latin typeface="Century Gothic" panose="020B0502020202020204" pitchFamily="34" charset="0"/>
                <a:cs typeface="Century Gothic"/>
                <a:sym typeface="Montserrat Regular"/>
              </a:rPr>
              <a:t>to </a:t>
            </a:r>
            <a:r>
              <a:rPr sz="1200" kern="0" spc="11" dirty="0">
                <a:solidFill>
                  <a:srgbClr val="414042"/>
                </a:solidFill>
                <a:latin typeface="Century Gothic" panose="020B0502020202020204" pitchFamily="34" charset="0"/>
                <a:cs typeface="Century Gothic"/>
                <a:sym typeface="Montserrat Regular"/>
              </a:rPr>
              <a:t>implement</a:t>
            </a:r>
            <a:r>
              <a:rPr sz="1200" kern="0" spc="35"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remedial</a:t>
            </a:r>
            <a:r>
              <a:rPr sz="1200" kern="0" spc="40"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action</a:t>
            </a:r>
            <a:r>
              <a:rPr sz="1200" kern="0" spc="35" dirty="0">
                <a:solidFill>
                  <a:srgbClr val="414042"/>
                </a:solidFill>
                <a:latin typeface="Century Gothic" panose="020B0502020202020204" pitchFamily="34" charset="0"/>
                <a:cs typeface="Century Gothic"/>
                <a:sym typeface="Montserrat Regular"/>
              </a:rPr>
              <a:t> </a:t>
            </a:r>
            <a:r>
              <a:rPr sz="1200" kern="0" spc="5" dirty="0">
                <a:solidFill>
                  <a:srgbClr val="414042"/>
                </a:solidFill>
                <a:latin typeface="Century Gothic" panose="020B0502020202020204" pitchFamily="34" charset="0"/>
                <a:cs typeface="Century Gothic"/>
                <a:sym typeface="Montserrat Regular"/>
              </a:rPr>
              <a:t>if</a:t>
            </a:r>
            <a:r>
              <a:rPr sz="1200" kern="0" spc="40" dirty="0">
                <a:solidFill>
                  <a:srgbClr val="414042"/>
                </a:solidFill>
                <a:latin typeface="Century Gothic" panose="020B0502020202020204" pitchFamily="34" charset="0"/>
                <a:cs typeface="Century Gothic"/>
                <a:sym typeface="Montserrat Regular"/>
              </a:rPr>
              <a:t> </a:t>
            </a:r>
            <a:r>
              <a:rPr sz="1200" kern="0" spc="5" dirty="0">
                <a:solidFill>
                  <a:srgbClr val="414042"/>
                </a:solidFill>
                <a:latin typeface="Century Gothic" panose="020B0502020202020204" pitchFamily="34" charset="0"/>
                <a:cs typeface="Century Gothic"/>
                <a:sym typeface="Montserrat Regular"/>
              </a:rPr>
              <a:t>financial </a:t>
            </a:r>
            <a:r>
              <a:rPr sz="1200" kern="0" spc="-320"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loss</a:t>
            </a:r>
            <a:r>
              <a:rPr sz="1200" kern="0" spc="31" dirty="0">
                <a:solidFill>
                  <a:srgbClr val="414042"/>
                </a:solidFill>
                <a:latin typeface="Century Gothic" panose="020B0502020202020204" pitchFamily="34" charset="0"/>
                <a:cs typeface="Century Gothic"/>
                <a:sym typeface="Montserrat Regular"/>
              </a:rPr>
              <a:t> </a:t>
            </a:r>
            <a:r>
              <a:rPr sz="1200" kern="0" spc="11" dirty="0">
                <a:solidFill>
                  <a:srgbClr val="414042"/>
                </a:solidFill>
                <a:latin typeface="Century Gothic" panose="020B0502020202020204" pitchFamily="34" charset="0"/>
                <a:cs typeface="Century Gothic"/>
                <a:sym typeface="Montserrat Regular"/>
              </a:rPr>
              <a:t>was</a:t>
            </a:r>
            <a:r>
              <a:rPr sz="1200" kern="0" spc="31" dirty="0">
                <a:solidFill>
                  <a:srgbClr val="414042"/>
                </a:solidFill>
                <a:latin typeface="Century Gothic" panose="020B0502020202020204" pitchFamily="34" charset="0"/>
                <a:cs typeface="Century Gothic"/>
                <a:sym typeface="Montserrat Regular"/>
              </a:rPr>
              <a:t> </a:t>
            </a:r>
            <a:r>
              <a:rPr sz="1200" kern="0" spc="15" dirty="0">
                <a:solidFill>
                  <a:srgbClr val="414042"/>
                </a:solidFill>
                <a:latin typeface="Century Gothic" panose="020B0502020202020204" pitchFamily="34" charset="0"/>
                <a:cs typeface="Century Gothic"/>
                <a:sym typeface="Montserrat Regular"/>
              </a:rPr>
              <a:t>involved</a:t>
            </a:r>
            <a:endParaRPr sz="1200" kern="0" dirty="0">
              <a:solidFill>
                <a:srgbClr val="000000"/>
              </a:solidFill>
              <a:latin typeface="Century Gothic" panose="020B0502020202020204" pitchFamily="34" charset="0"/>
              <a:cs typeface="Century Gothic"/>
              <a:sym typeface="Montserrat Regular"/>
            </a:endParaRPr>
          </a:p>
        </p:txBody>
      </p:sp>
      <p:grpSp>
        <p:nvGrpSpPr>
          <p:cNvPr id="21" name="Group 20">
            <a:extLst>
              <a:ext uri="{FF2B5EF4-FFF2-40B4-BE49-F238E27FC236}">
                <a16:creationId xmlns:a16="http://schemas.microsoft.com/office/drawing/2014/main" id="{AA5FA514-F5EB-513B-3C1C-CA67D56FE088}"/>
              </a:ext>
            </a:extLst>
          </p:cNvPr>
          <p:cNvGrpSpPr/>
          <p:nvPr/>
        </p:nvGrpSpPr>
        <p:grpSpPr>
          <a:xfrm>
            <a:off x="2575414" y="3651578"/>
            <a:ext cx="1786175" cy="1054870"/>
            <a:chOff x="6842722" y="3422013"/>
            <a:chExt cx="1786174" cy="1054870"/>
          </a:xfrm>
        </p:grpSpPr>
        <p:sp>
          <p:nvSpPr>
            <p:cNvPr id="22" name="object 19">
              <a:extLst>
                <a:ext uri="{FF2B5EF4-FFF2-40B4-BE49-F238E27FC236}">
                  <a16:creationId xmlns:a16="http://schemas.microsoft.com/office/drawing/2014/main" id="{D17F28AA-4CF1-2C04-2FA0-C59F20640087}"/>
                </a:ext>
              </a:extLst>
            </p:cNvPr>
            <p:cNvSpPr/>
            <p:nvPr/>
          </p:nvSpPr>
          <p:spPr>
            <a:xfrm>
              <a:off x="6842722" y="3422013"/>
              <a:ext cx="1370056" cy="850833"/>
            </a:xfrm>
            <a:custGeom>
              <a:avLst/>
              <a:gdLst/>
              <a:ahLst/>
              <a:cxnLst/>
              <a:rect l="l" t="t" r="r" b="b"/>
              <a:pathLst>
                <a:path w="3013709" h="537845">
                  <a:moveTo>
                    <a:pt x="3013202" y="537679"/>
                  </a:moveTo>
                  <a:lnTo>
                    <a:pt x="1683003" y="537679"/>
                  </a:lnTo>
                  <a:lnTo>
                    <a:pt x="0" y="0"/>
                  </a:lnTo>
                </a:path>
              </a:pathLst>
            </a:custGeom>
            <a:ln w="38100">
              <a:solidFill>
                <a:srgbClr val="595959"/>
              </a:solidFill>
            </a:ln>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grpSp>
          <p:nvGrpSpPr>
            <p:cNvPr id="23" name="Group 22">
              <a:extLst>
                <a:ext uri="{FF2B5EF4-FFF2-40B4-BE49-F238E27FC236}">
                  <a16:creationId xmlns:a16="http://schemas.microsoft.com/office/drawing/2014/main" id="{D687E624-F838-B2C2-74C6-BCDD763009F4}"/>
                </a:ext>
              </a:extLst>
            </p:cNvPr>
            <p:cNvGrpSpPr/>
            <p:nvPr/>
          </p:nvGrpSpPr>
          <p:grpSpPr>
            <a:xfrm>
              <a:off x="8196896" y="4044883"/>
              <a:ext cx="432000" cy="432000"/>
              <a:chOff x="8196896" y="4044883"/>
              <a:chExt cx="432000" cy="432000"/>
            </a:xfrm>
          </p:grpSpPr>
          <p:sp>
            <p:nvSpPr>
              <p:cNvPr id="24" name="object 45">
                <a:extLst>
                  <a:ext uri="{FF2B5EF4-FFF2-40B4-BE49-F238E27FC236}">
                    <a16:creationId xmlns:a16="http://schemas.microsoft.com/office/drawing/2014/main" id="{84FA1536-3589-EC8D-DC21-433B2601A991}"/>
                  </a:ext>
                </a:extLst>
              </p:cNvPr>
              <p:cNvSpPr txBox="1"/>
              <p:nvPr/>
            </p:nvSpPr>
            <p:spPr>
              <a:xfrm>
                <a:off x="8309232" y="4107071"/>
                <a:ext cx="200135" cy="305212"/>
              </a:xfrm>
              <a:prstGeom prst="rect">
                <a:avLst/>
              </a:prstGeom>
            </p:spPr>
            <p:txBody>
              <a:bodyPr vert="horz" wrap="square" lIns="0" tIns="12700" rIns="0" bIns="0" rtlCol="0">
                <a:spAutoFit/>
              </a:bodyPr>
              <a:lstStyle/>
              <a:p>
                <a:pPr marL="12700" algn="ctr" defTabSz="914377">
                  <a:spcBef>
                    <a:spcPts val="100"/>
                  </a:spcBef>
                  <a:defRPr/>
                </a:pPr>
                <a:r>
                  <a:rPr sz="1900" b="1" kern="0" dirty="0">
                    <a:solidFill>
                      <a:srgbClr val="595959"/>
                    </a:solidFill>
                    <a:latin typeface="Century Gothic" panose="020B0502020202020204" pitchFamily="34" charset="0"/>
                    <a:cs typeface="Century Gothic"/>
                    <a:sym typeface="Montserrat Regular"/>
                  </a:rPr>
                  <a:t>3</a:t>
                </a:r>
                <a:endParaRPr sz="1900" kern="0" dirty="0">
                  <a:solidFill>
                    <a:srgbClr val="595959"/>
                  </a:solidFill>
                  <a:latin typeface="Century Gothic" panose="020B0502020202020204" pitchFamily="34" charset="0"/>
                  <a:cs typeface="Century Gothic"/>
                  <a:sym typeface="Montserrat Regular"/>
                </a:endParaRPr>
              </a:p>
            </p:txBody>
          </p:sp>
          <p:sp>
            <p:nvSpPr>
              <p:cNvPr id="25" name="object 47">
                <a:extLst>
                  <a:ext uri="{FF2B5EF4-FFF2-40B4-BE49-F238E27FC236}">
                    <a16:creationId xmlns:a16="http://schemas.microsoft.com/office/drawing/2014/main" id="{8B3922FE-D3DF-F1D3-46B1-54AE337DCAE3}"/>
                  </a:ext>
                </a:extLst>
              </p:cNvPr>
              <p:cNvSpPr/>
              <p:nvPr/>
            </p:nvSpPr>
            <p:spPr>
              <a:xfrm>
                <a:off x="8196896" y="4044883"/>
                <a:ext cx="432000"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595959"/>
                </a:solidFill>
              </a:ln>
            </p:spPr>
            <p:txBody>
              <a:bodyPr wrap="square" lIns="0" tIns="0" rIns="0" bIns="0" rtlCol="0"/>
              <a:lstStyle/>
              <a:p>
                <a:pPr defTabSz="914377">
                  <a:defRPr/>
                </a:pPr>
                <a:endParaRPr kern="0" dirty="0">
                  <a:solidFill>
                    <a:srgbClr val="000000"/>
                  </a:solidFill>
                  <a:latin typeface="Century Gothic" panose="020B0502020202020204" pitchFamily="34" charset="0"/>
                  <a:sym typeface="Montserrat Regular"/>
                </a:endParaRPr>
              </a:p>
            </p:txBody>
          </p:sp>
        </p:grpSp>
      </p:grpSp>
      <p:sp>
        <p:nvSpPr>
          <p:cNvPr id="37" name="object 4">
            <a:extLst>
              <a:ext uri="{FF2B5EF4-FFF2-40B4-BE49-F238E27FC236}">
                <a16:creationId xmlns:a16="http://schemas.microsoft.com/office/drawing/2014/main" id="{39DB606C-39E5-E2A2-39EE-9E59321CB94E}"/>
              </a:ext>
            </a:extLst>
          </p:cNvPr>
          <p:cNvSpPr txBox="1"/>
          <p:nvPr/>
        </p:nvSpPr>
        <p:spPr>
          <a:xfrm>
            <a:off x="140874" y="958653"/>
            <a:ext cx="2323465" cy="228268"/>
          </a:xfrm>
          <a:prstGeom prst="rect">
            <a:avLst/>
          </a:prstGeom>
        </p:spPr>
        <p:txBody>
          <a:bodyPr vert="horz" wrap="square" lIns="0" tIns="12700" rIns="0" bIns="0" rtlCol="0">
            <a:spAutoFit/>
          </a:bodyPr>
          <a:lstStyle/>
          <a:p>
            <a:pPr marL="12700" algn="ctr" defTabSz="914377">
              <a:spcBef>
                <a:spcPts val="100"/>
              </a:spcBef>
              <a:defRPr/>
            </a:pPr>
            <a:r>
              <a:rPr lang="en-US" sz="1400" b="1" spc="-20" dirty="0">
                <a:solidFill>
                  <a:srgbClr val="1E3B6B"/>
                </a:solidFill>
                <a:latin typeface="Century Gothic" panose="020B0502020202020204" pitchFamily="34" charset="0"/>
                <a:cs typeface="Century Gothic"/>
                <a:sym typeface="Montserrat Regular"/>
              </a:rPr>
              <a:t>Material irregularity</a:t>
            </a:r>
            <a:endParaRPr sz="1400" dirty="0">
              <a:solidFill>
                <a:srgbClr val="1E3B6B"/>
              </a:solidFill>
              <a:latin typeface="Century Gothic" panose="020B0502020202020204" pitchFamily="34" charset="0"/>
              <a:cs typeface="Century Gothic"/>
              <a:sym typeface="Montserrat Regular"/>
            </a:endParaRPr>
          </a:p>
        </p:txBody>
      </p:sp>
      <p:sp>
        <p:nvSpPr>
          <p:cNvPr id="39" name="TextBox 38">
            <a:extLst>
              <a:ext uri="{FF2B5EF4-FFF2-40B4-BE49-F238E27FC236}">
                <a16:creationId xmlns:a16="http://schemas.microsoft.com/office/drawing/2014/main" id="{DD031949-4C6F-88C6-AD09-11A5F02DFA30}"/>
              </a:ext>
            </a:extLst>
          </p:cNvPr>
          <p:cNvSpPr txBox="1"/>
          <p:nvPr/>
        </p:nvSpPr>
        <p:spPr>
          <a:xfrm>
            <a:off x="237185" y="4817302"/>
            <a:ext cx="3871819" cy="461665"/>
          </a:xfrm>
          <a:prstGeom prst="rect">
            <a:avLst/>
          </a:prstGeom>
          <a:solidFill>
            <a:srgbClr val="5C93C2"/>
          </a:solidFill>
        </p:spPr>
        <p:txBody>
          <a:bodyPr wrap="square">
            <a:spAutoFit/>
          </a:bodyPr>
          <a:lstStyle/>
          <a:p>
            <a:pPr algn="ctr" defTabSz="914377">
              <a:defRPr/>
            </a:pPr>
            <a:r>
              <a:rPr lang="en-ZA" sz="1200" dirty="0">
                <a:solidFill>
                  <a:prstClr val="white"/>
                </a:solidFill>
                <a:latin typeface="Century Gothic" panose="020B0502020202020204" pitchFamily="34" charset="0"/>
                <a:ea typeface="Calibri" panose="020F0502020204030204" pitchFamily="34" charset="0"/>
                <a:sym typeface="Montserrat Regular"/>
              </a:rPr>
              <a:t>Original expanded mandate now finding its basis in our strategy</a:t>
            </a:r>
            <a:endParaRPr lang="en-ZA" sz="1200" dirty="0">
              <a:solidFill>
                <a:prstClr val="white"/>
              </a:solidFill>
              <a:latin typeface="Century Gothic" panose="020B0502020202020204" pitchFamily="34" charset="0"/>
              <a:sym typeface="Montserrat Regular"/>
            </a:endParaRPr>
          </a:p>
        </p:txBody>
      </p:sp>
      <p:sp>
        <p:nvSpPr>
          <p:cNvPr id="40" name="TextBox 39">
            <a:extLst>
              <a:ext uri="{FF2B5EF4-FFF2-40B4-BE49-F238E27FC236}">
                <a16:creationId xmlns:a16="http://schemas.microsoft.com/office/drawing/2014/main" id="{EA257BC3-2F0A-C32C-7517-CC265E4D139E}"/>
              </a:ext>
            </a:extLst>
          </p:cNvPr>
          <p:cNvSpPr txBox="1"/>
          <p:nvPr/>
        </p:nvSpPr>
        <p:spPr>
          <a:xfrm>
            <a:off x="266645" y="5416402"/>
            <a:ext cx="3964449" cy="1015663"/>
          </a:xfrm>
          <a:prstGeom prst="rect">
            <a:avLst/>
          </a:prstGeom>
          <a:noFill/>
        </p:spPr>
        <p:txBody>
          <a:bodyPr wrap="square" rtlCol="0">
            <a:spAutoFit/>
          </a:bodyPr>
          <a:lstStyle/>
          <a:p>
            <a:pPr defTabSz="914377">
              <a:defRPr/>
            </a:pPr>
            <a:r>
              <a:rPr lang="en-ZA" sz="1200" b="1" spc="-15" dirty="0">
                <a:solidFill>
                  <a:srgbClr val="1E3B6B"/>
                </a:solidFill>
                <a:latin typeface="Century Gothic" panose="020B0502020202020204" pitchFamily="34" charset="0"/>
                <a:sym typeface="Montserrat Regular"/>
              </a:rPr>
              <a:t>Enforcement</a:t>
            </a:r>
          </a:p>
          <a:p>
            <a:pPr defTabSz="914377">
              <a:defRPr/>
            </a:pPr>
            <a:r>
              <a:rPr lang="en-ZA" sz="1200" spc="-15" dirty="0">
                <a:solidFill>
                  <a:srgbClr val="1E3B6B"/>
                </a:solidFill>
                <a:latin typeface="Century Gothic" panose="020B0502020202020204" pitchFamily="34" charset="0"/>
                <a:sym typeface="Montserrat Regular"/>
              </a:rPr>
              <a:t>Apply powers to directly and indirectly recover resources lost to the state and taxpayers, and ensure application of consequences for wrongdoing – </a:t>
            </a:r>
            <a:r>
              <a:rPr lang="en-ZA" sz="1200" b="1" i="1" spc="-15" dirty="0">
                <a:solidFill>
                  <a:srgbClr val="1E3B6B"/>
                </a:solidFill>
                <a:latin typeface="Century Gothic" panose="020B0502020202020204" pitchFamily="34" charset="0"/>
                <a:sym typeface="Montserrat Regular"/>
              </a:rPr>
              <a:t>#cultureshift2030</a:t>
            </a:r>
          </a:p>
        </p:txBody>
      </p:sp>
      <p:sp>
        <p:nvSpPr>
          <p:cNvPr id="41" name="object 10">
            <a:extLst>
              <a:ext uri="{FF2B5EF4-FFF2-40B4-BE49-F238E27FC236}">
                <a16:creationId xmlns:a16="http://schemas.microsoft.com/office/drawing/2014/main" id="{6FA2524C-FD32-37E2-1F43-291DA191FF23}"/>
              </a:ext>
            </a:extLst>
          </p:cNvPr>
          <p:cNvSpPr txBox="1"/>
          <p:nvPr/>
        </p:nvSpPr>
        <p:spPr>
          <a:xfrm>
            <a:off x="4494907" y="5277639"/>
            <a:ext cx="5455085" cy="228268"/>
          </a:xfrm>
          <a:prstGeom prst="rect">
            <a:avLst/>
          </a:prstGeom>
        </p:spPr>
        <p:txBody>
          <a:bodyPr vert="horz" wrap="square" lIns="0" tIns="12700" rIns="0" bIns="0" rtlCol="0">
            <a:spAutoFit/>
          </a:bodyPr>
          <a:lstStyle/>
          <a:p>
            <a:pPr marL="12700" defTabSz="914377">
              <a:spcBef>
                <a:spcPts val="100"/>
              </a:spcBef>
              <a:defRPr/>
            </a:pPr>
            <a:r>
              <a:rPr lang="en-US" sz="1400" b="1" spc="5" dirty="0">
                <a:solidFill>
                  <a:srgbClr val="002E6E"/>
                </a:solidFill>
                <a:latin typeface="Century Gothic" panose="020B0502020202020204" pitchFamily="34" charset="0"/>
                <a:cs typeface="Century Gothic"/>
                <a:sym typeface="Montserrat Regular"/>
              </a:rPr>
              <a:t>Overall aim of our expanded mandate:</a:t>
            </a:r>
            <a:endParaRPr sz="1400" dirty="0">
              <a:solidFill>
                <a:srgbClr val="000000"/>
              </a:solidFill>
              <a:latin typeface="Century Gothic" panose="020B0502020202020204" pitchFamily="34" charset="0"/>
              <a:cs typeface="Century Gothic"/>
              <a:sym typeface="Montserrat Regular"/>
            </a:endParaRPr>
          </a:p>
        </p:txBody>
      </p:sp>
      <p:grpSp>
        <p:nvGrpSpPr>
          <p:cNvPr id="44" name="Group 43">
            <a:extLst>
              <a:ext uri="{FF2B5EF4-FFF2-40B4-BE49-F238E27FC236}">
                <a16:creationId xmlns:a16="http://schemas.microsoft.com/office/drawing/2014/main" id="{53D750D3-5B2B-33C4-8777-3D6B263A858C}"/>
              </a:ext>
            </a:extLst>
          </p:cNvPr>
          <p:cNvGrpSpPr/>
          <p:nvPr/>
        </p:nvGrpSpPr>
        <p:grpSpPr>
          <a:xfrm>
            <a:off x="982565" y="1273761"/>
            <a:ext cx="640080" cy="640080"/>
            <a:chOff x="102550" y="1033214"/>
            <a:chExt cx="3507656" cy="3507656"/>
          </a:xfrm>
        </p:grpSpPr>
        <p:pic>
          <p:nvPicPr>
            <p:cNvPr id="45" name="Graphic 44">
              <a:extLst>
                <a:ext uri="{FF2B5EF4-FFF2-40B4-BE49-F238E27FC236}">
                  <a16:creationId xmlns:a16="http://schemas.microsoft.com/office/drawing/2014/main" id="{9853BD6C-6DBB-9A24-051F-52E0BB187AE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50" y="1033214"/>
              <a:ext cx="3507656" cy="3507656"/>
            </a:xfrm>
            <a:prstGeom prst="rect">
              <a:avLst/>
            </a:prstGeom>
          </p:spPr>
        </p:pic>
        <p:sp>
          <p:nvSpPr>
            <p:cNvPr id="46" name="Oval 45">
              <a:extLst>
                <a:ext uri="{FF2B5EF4-FFF2-40B4-BE49-F238E27FC236}">
                  <a16:creationId xmlns:a16="http://schemas.microsoft.com/office/drawing/2014/main" id="{BBD39845-7DBB-913D-13C5-7F058538F4C1}"/>
                </a:ext>
              </a:extLst>
            </p:cNvPr>
            <p:cNvSpPr/>
            <p:nvPr/>
          </p:nvSpPr>
          <p:spPr>
            <a:xfrm>
              <a:off x="1236987" y="1556551"/>
              <a:ext cx="1874400" cy="1874400"/>
            </a:xfrm>
            <a:prstGeom prst="ellipse">
              <a:avLst/>
            </a:prstGeom>
            <a:solidFill>
              <a:srgbClr val="FFFFFF"/>
            </a:solidFill>
            <a:ln w="25400" cap="flat" cmpd="sng" algn="ctr">
              <a:solidFill>
                <a:srgbClr val="FFFFFF"/>
              </a:solidFill>
              <a:prstDash val="solid"/>
            </a:ln>
            <a:effectLst/>
          </p:spPr>
          <p:txBody>
            <a:bodyPr rtlCol="0" anchor="ctr"/>
            <a:lstStyle/>
            <a:p>
              <a:pPr algn="ctr" defTabSz="914377">
                <a:defRPr/>
              </a:pPr>
              <a:endParaRPr lang="en-US" kern="0" dirty="0">
                <a:solidFill>
                  <a:prstClr val="white"/>
                </a:solidFill>
                <a:latin typeface="Century Gothic" panose="020B0502020202020204" pitchFamily="34" charset="0"/>
                <a:sym typeface="Montserrat Regular"/>
              </a:endParaRPr>
            </a:p>
          </p:txBody>
        </p:sp>
      </p:grpSp>
      <p:sp>
        <p:nvSpPr>
          <p:cNvPr id="47" name="object 4">
            <a:extLst>
              <a:ext uri="{FF2B5EF4-FFF2-40B4-BE49-F238E27FC236}">
                <a16:creationId xmlns:a16="http://schemas.microsoft.com/office/drawing/2014/main" id="{0A154131-B953-F105-6054-02F8C7107CBF}"/>
              </a:ext>
            </a:extLst>
          </p:cNvPr>
          <p:cNvSpPr txBox="1"/>
          <p:nvPr/>
        </p:nvSpPr>
        <p:spPr>
          <a:xfrm>
            <a:off x="1147670" y="1414551"/>
            <a:ext cx="417895" cy="228268"/>
          </a:xfrm>
          <a:prstGeom prst="rect">
            <a:avLst/>
          </a:prstGeom>
        </p:spPr>
        <p:txBody>
          <a:bodyPr vert="horz" wrap="square" lIns="0" tIns="12700" rIns="0" bIns="0" rtlCol="0">
            <a:spAutoFit/>
          </a:bodyPr>
          <a:lstStyle/>
          <a:p>
            <a:pPr marL="12700" algn="ctr" defTabSz="914377">
              <a:spcBef>
                <a:spcPts val="100"/>
              </a:spcBef>
              <a:defRPr/>
            </a:pPr>
            <a:r>
              <a:rPr lang="en-US" sz="1400" b="1" spc="-20" dirty="0">
                <a:solidFill>
                  <a:srgbClr val="1E3B6B"/>
                </a:solidFill>
                <a:latin typeface="Century Gothic" panose="020B0502020202020204" pitchFamily="34" charset="0"/>
                <a:cs typeface="Century Gothic"/>
                <a:sym typeface="Montserrat Regular"/>
              </a:rPr>
              <a:t>MI</a:t>
            </a:r>
            <a:endParaRPr sz="1400" dirty="0">
              <a:solidFill>
                <a:srgbClr val="1E3B6B"/>
              </a:solidFill>
              <a:latin typeface="Century Gothic" panose="020B0502020202020204" pitchFamily="34" charset="0"/>
              <a:cs typeface="Century Gothic"/>
              <a:sym typeface="Montserrat Regular"/>
            </a:endParaRPr>
          </a:p>
        </p:txBody>
      </p:sp>
      <p:sp>
        <p:nvSpPr>
          <p:cNvPr id="50" name="object 23">
            <a:extLst>
              <a:ext uri="{FF2B5EF4-FFF2-40B4-BE49-F238E27FC236}">
                <a16:creationId xmlns:a16="http://schemas.microsoft.com/office/drawing/2014/main" id="{9A59DB8C-DB91-5984-3170-056204FB05EF}"/>
              </a:ext>
            </a:extLst>
          </p:cNvPr>
          <p:cNvSpPr txBox="1"/>
          <p:nvPr/>
        </p:nvSpPr>
        <p:spPr>
          <a:xfrm>
            <a:off x="4331419" y="5585389"/>
            <a:ext cx="1372352" cy="369397"/>
          </a:xfrm>
          <a:prstGeom prst="rect">
            <a:avLst/>
          </a:prstGeom>
          <a:noFill/>
          <a:ln w="19050">
            <a:solidFill>
              <a:srgbClr val="8B95A9"/>
            </a:solidFill>
          </a:ln>
        </p:spPr>
        <p:txBody>
          <a:bodyPr vert="horz" wrap="square" lIns="0" tIns="12700" rIns="0" bIns="0" rtlCol="0">
            <a:spAutoFit/>
          </a:bodyPr>
          <a:lstStyle/>
          <a:p>
            <a:pPr algn="ctr" defTabSz="914377">
              <a:lnSpc>
                <a:spcPct val="110000"/>
              </a:lnSpc>
              <a:spcBef>
                <a:spcPts val="600"/>
              </a:spcBef>
              <a:spcAft>
                <a:spcPts val="600"/>
              </a:spcAft>
              <a:defRPr/>
            </a:pPr>
            <a:r>
              <a:rPr lang="en-ZA" altLang="en-US" sz="1100" b="1" dirty="0">
                <a:solidFill>
                  <a:srgbClr val="8B95A9"/>
                </a:solidFill>
                <a:latin typeface="Century Gothic" panose="020B0502020202020204" pitchFamily="34" charset="0"/>
                <a:sym typeface="Montserrat Regular"/>
              </a:rPr>
              <a:t>Instil a culture of accountability</a:t>
            </a:r>
          </a:p>
        </p:txBody>
      </p:sp>
      <p:sp>
        <p:nvSpPr>
          <p:cNvPr id="51" name="object 23">
            <a:extLst>
              <a:ext uri="{FF2B5EF4-FFF2-40B4-BE49-F238E27FC236}">
                <a16:creationId xmlns:a16="http://schemas.microsoft.com/office/drawing/2014/main" id="{E07699D3-02D0-30EA-D318-1764C31ADF5C}"/>
              </a:ext>
            </a:extLst>
          </p:cNvPr>
          <p:cNvSpPr txBox="1"/>
          <p:nvPr/>
        </p:nvSpPr>
        <p:spPr>
          <a:xfrm>
            <a:off x="5731421" y="5585389"/>
            <a:ext cx="1613015" cy="369397"/>
          </a:xfrm>
          <a:prstGeom prst="rect">
            <a:avLst/>
          </a:prstGeom>
          <a:noFill/>
          <a:ln w="19050">
            <a:solidFill>
              <a:srgbClr val="002E6E"/>
            </a:solidFill>
          </a:ln>
        </p:spPr>
        <p:txBody>
          <a:bodyPr vert="horz" wrap="square" lIns="0" tIns="12700" rIns="0" bIns="0" rtlCol="0">
            <a:spAutoFit/>
          </a:bodyPr>
          <a:lstStyle/>
          <a:p>
            <a:pPr algn="ctr" defTabSz="914377">
              <a:lnSpc>
                <a:spcPct val="110000"/>
              </a:lnSpc>
              <a:spcBef>
                <a:spcPts val="600"/>
              </a:spcBef>
              <a:spcAft>
                <a:spcPts val="600"/>
              </a:spcAft>
              <a:defRPr/>
            </a:pPr>
            <a:r>
              <a:rPr lang="en-US" altLang="en-US" sz="1100" b="1" dirty="0">
                <a:solidFill>
                  <a:srgbClr val="002060"/>
                </a:solidFill>
                <a:latin typeface="Century Gothic" panose="020B0502020202020204" pitchFamily="34" charset="0"/>
                <a:sym typeface="Montserrat Regular"/>
              </a:rPr>
              <a:t>Improve the protection of resources</a:t>
            </a:r>
          </a:p>
        </p:txBody>
      </p:sp>
      <p:sp>
        <p:nvSpPr>
          <p:cNvPr id="52" name="object 23">
            <a:extLst>
              <a:ext uri="{FF2B5EF4-FFF2-40B4-BE49-F238E27FC236}">
                <a16:creationId xmlns:a16="http://schemas.microsoft.com/office/drawing/2014/main" id="{D5AE5A79-146E-9E8B-95D5-2BB0F4809AAC}"/>
              </a:ext>
            </a:extLst>
          </p:cNvPr>
          <p:cNvSpPr txBox="1"/>
          <p:nvPr/>
        </p:nvSpPr>
        <p:spPr>
          <a:xfrm>
            <a:off x="7372085" y="5585390"/>
            <a:ext cx="1613015" cy="741806"/>
          </a:xfrm>
          <a:prstGeom prst="rect">
            <a:avLst/>
          </a:prstGeom>
          <a:noFill/>
          <a:ln w="19050">
            <a:solidFill>
              <a:srgbClr val="D6DCE4"/>
            </a:solidFill>
          </a:ln>
        </p:spPr>
        <p:txBody>
          <a:bodyPr vert="horz" wrap="square" lIns="0" tIns="12700" rIns="0" bIns="0" rtlCol="0">
            <a:spAutoFit/>
          </a:bodyPr>
          <a:lstStyle/>
          <a:p>
            <a:pPr algn="ctr" defTabSz="914377">
              <a:lnSpc>
                <a:spcPct val="110000"/>
              </a:lnSpc>
              <a:spcBef>
                <a:spcPts val="600"/>
              </a:spcBef>
              <a:spcAft>
                <a:spcPts val="600"/>
              </a:spcAft>
              <a:defRPr/>
            </a:pPr>
            <a:r>
              <a:rPr lang="en-US" altLang="en-US" sz="1100" b="1" dirty="0">
                <a:solidFill>
                  <a:srgbClr val="8496AE"/>
                </a:solidFill>
                <a:latin typeface="Century Gothic" panose="020B0502020202020204" pitchFamily="34" charset="0"/>
                <a:sym typeface="Montserrat Regular"/>
              </a:rPr>
              <a:t>Enhance public sector performance and encourage an ethical culture</a:t>
            </a:r>
          </a:p>
        </p:txBody>
      </p:sp>
      <p:sp>
        <p:nvSpPr>
          <p:cNvPr id="53" name="object 23">
            <a:extLst>
              <a:ext uri="{FF2B5EF4-FFF2-40B4-BE49-F238E27FC236}">
                <a16:creationId xmlns:a16="http://schemas.microsoft.com/office/drawing/2014/main" id="{FA48B2C3-7E89-EE31-0081-822121588557}"/>
              </a:ext>
            </a:extLst>
          </p:cNvPr>
          <p:cNvSpPr txBox="1"/>
          <p:nvPr/>
        </p:nvSpPr>
        <p:spPr>
          <a:xfrm>
            <a:off x="9012747" y="5585390"/>
            <a:ext cx="1613016" cy="741806"/>
          </a:xfrm>
          <a:prstGeom prst="rect">
            <a:avLst/>
          </a:prstGeom>
          <a:solidFill>
            <a:srgbClr val="FFFFFF"/>
          </a:solidFill>
          <a:ln w="19050">
            <a:solidFill>
              <a:srgbClr val="000000"/>
            </a:solidFill>
          </a:ln>
        </p:spPr>
        <p:txBody>
          <a:bodyPr vert="horz" wrap="square" lIns="0" tIns="12700" rIns="0" bIns="0" rtlCol="0">
            <a:spAutoFit/>
          </a:bodyPr>
          <a:lstStyle/>
          <a:p>
            <a:pPr algn="ctr" defTabSz="914377">
              <a:lnSpc>
                <a:spcPct val="110000"/>
              </a:lnSpc>
              <a:spcBef>
                <a:spcPts val="600"/>
              </a:spcBef>
              <a:spcAft>
                <a:spcPts val="600"/>
              </a:spcAft>
              <a:defRPr/>
            </a:pPr>
            <a:r>
              <a:rPr lang="en-US" altLang="en-US" sz="1100" b="1" kern="0" dirty="0">
                <a:solidFill>
                  <a:srgbClr val="002060"/>
                </a:solidFill>
                <a:latin typeface="Century Gothic" panose="020B0502020202020204" pitchFamily="34" charset="0"/>
                <a:sym typeface="Montserrat Regular"/>
              </a:rPr>
              <a:t>Strengthen public sector institutions to better serve the people of South Africa</a:t>
            </a:r>
          </a:p>
        </p:txBody>
      </p:sp>
      <p:sp>
        <p:nvSpPr>
          <p:cNvPr id="54" name="object 19">
            <a:extLst>
              <a:ext uri="{FF2B5EF4-FFF2-40B4-BE49-F238E27FC236}">
                <a16:creationId xmlns:a16="http://schemas.microsoft.com/office/drawing/2014/main" id="{2C8C476C-8105-83D5-CBDD-018701120930}"/>
              </a:ext>
            </a:extLst>
          </p:cNvPr>
          <p:cNvSpPr txBox="1"/>
          <p:nvPr/>
        </p:nvSpPr>
        <p:spPr>
          <a:xfrm>
            <a:off x="178384" y="4771656"/>
            <a:ext cx="3970781" cy="1947728"/>
          </a:xfrm>
          <a:prstGeom prst="roundRect">
            <a:avLst>
              <a:gd name="adj" fmla="val 4310"/>
            </a:avLst>
          </a:prstGeom>
          <a:noFill/>
          <a:ln>
            <a:solidFill>
              <a:srgbClr val="01A991"/>
            </a:solidFill>
          </a:ln>
        </p:spPr>
        <p:txBody>
          <a:bodyPr vert="horz" wrap="square" lIns="0" tIns="128905" rIns="0" bIns="0" rtlCol="0">
            <a:noAutofit/>
          </a:bodyPr>
          <a:lstStyle/>
          <a:p>
            <a:pPr marL="243834" defTabSz="914377">
              <a:spcBef>
                <a:spcPts val="1015"/>
              </a:spcBef>
              <a:defRPr/>
            </a:pPr>
            <a:endParaRPr sz="1000" dirty="0">
              <a:solidFill>
                <a:prstClr val="black"/>
              </a:solidFill>
              <a:latin typeface="Century Gothic" panose="020B0502020202020204" pitchFamily="34" charset="0"/>
              <a:cs typeface="Arial"/>
              <a:sym typeface="Montserrat Regular"/>
            </a:endParaRPr>
          </a:p>
        </p:txBody>
      </p:sp>
      <p:sp>
        <p:nvSpPr>
          <p:cNvPr id="55" name="object 52">
            <a:extLst>
              <a:ext uri="{FF2B5EF4-FFF2-40B4-BE49-F238E27FC236}">
                <a16:creationId xmlns:a16="http://schemas.microsoft.com/office/drawing/2014/main" id="{9A1B3E56-EFBD-8193-483D-B65289D6ECC3}"/>
              </a:ext>
            </a:extLst>
          </p:cNvPr>
          <p:cNvSpPr txBox="1"/>
          <p:nvPr/>
        </p:nvSpPr>
        <p:spPr>
          <a:xfrm>
            <a:off x="2616837" y="1028357"/>
            <a:ext cx="4021299" cy="669452"/>
          </a:xfrm>
          <a:prstGeom prst="roundRect">
            <a:avLst/>
          </a:prstGeom>
          <a:solidFill>
            <a:srgbClr val="01A991">
              <a:alpha val="10196"/>
            </a:srgbClr>
          </a:solidFill>
          <a:ln>
            <a:solidFill>
              <a:srgbClr val="01A991"/>
            </a:solidFill>
          </a:ln>
        </p:spPr>
        <p:txBody>
          <a:bodyPr vert="horz" wrap="square" lIns="0" tIns="15875" rIns="0" bIns="0" rtlCol="0" anchor="ctr">
            <a:noAutofit/>
          </a:bodyPr>
          <a:lstStyle/>
          <a:p>
            <a:pPr algn="ctr" defTabSz="884453">
              <a:defRPr/>
            </a:pPr>
            <a:r>
              <a:rPr lang="en-US" sz="1400" b="1" dirty="0">
                <a:solidFill>
                  <a:srgbClr val="01A991"/>
                </a:solidFill>
                <a:latin typeface="Century Gothic" panose="020B0502020202020204" pitchFamily="34" charset="0"/>
                <a:cs typeface="Arial" panose="020B0604020202020204" pitchFamily="34" charset="0"/>
                <a:sym typeface="Montserrat Regular"/>
              </a:rPr>
              <a:t>If AO/AA does not appropriately deal with  MIs, our expanded mandate allows us to:</a:t>
            </a:r>
          </a:p>
        </p:txBody>
      </p:sp>
      <p:sp>
        <p:nvSpPr>
          <p:cNvPr id="56" name="object 23">
            <a:extLst>
              <a:ext uri="{FF2B5EF4-FFF2-40B4-BE49-F238E27FC236}">
                <a16:creationId xmlns:a16="http://schemas.microsoft.com/office/drawing/2014/main" id="{B2BFFF85-98CD-58D0-1D78-B40CA3CECB9E}"/>
              </a:ext>
            </a:extLst>
          </p:cNvPr>
          <p:cNvSpPr txBox="1"/>
          <p:nvPr/>
        </p:nvSpPr>
        <p:spPr>
          <a:xfrm>
            <a:off x="10653415" y="5585389"/>
            <a:ext cx="1372352" cy="369397"/>
          </a:xfrm>
          <a:prstGeom prst="rect">
            <a:avLst/>
          </a:prstGeom>
          <a:noFill/>
          <a:ln w="19050">
            <a:solidFill>
              <a:srgbClr val="8B95A9"/>
            </a:solidFill>
          </a:ln>
        </p:spPr>
        <p:txBody>
          <a:bodyPr vert="horz" wrap="square" lIns="0" tIns="12700" rIns="0" bIns="0" rtlCol="0">
            <a:spAutoFit/>
          </a:bodyPr>
          <a:lstStyle/>
          <a:p>
            <a:pPr algn="ctr" defTabSz="914377">
              <a:lnSpc>
                <a:spcPct val="110000"/>
              </a:lnSpc>
              <a:spcBef>
                <a:spcPts val="600"/>
              </a:spcBef>
              <a:spcAft>
                <a:spcPts val="600"/>
              </a:spcAft>
              <a:defRPr/>
            </a:pPr>
            <a:r>
              <a:rPr lang="en-ZA" altLang="en-US" sz="1100" b="1" dirty="0">
                <a:solidFill>
                  <a:srgbClr val="8B95A9"/>
                </a:solidFill>
                <a:latin typeface="Century Gothic" panose="020B0502020202020204" pitchFamily="34" charset="0"/>
                <a:sym typeface="Montserrat Regular"/>
              </a:rPr>
              <a:t>Enable effective oversight</a:t>
            </a:r>
          </a:p>
        </p:txBody>
      </p:sp>
      <p:sp>
        <p:nvSpPr>
          <p:cNvPr id="16" name="Slide Number Placeholder 5">
            <a:extLst>
              <a:ext uri="{FF2B5EF4-FFF2-40B4-BE49-F238E27FC236}">
                <a16:creationId xmlns:a16="http://schemas.microsoft.com/office/drawing/2014/main" id="{E333A1B0-C7C1-4F69-9466-8565C1F440AC}"/>
              </a:ext>
            </a:extLst>
          </p:cNvPr>
          <p:cNvSpPr>
            <a:spLocks noGrp="1"/>
          </p:cNvSpPr>
          <p:nvPr>
            <p:ph type="sldNum" sz="quarter" idx="12"/>
          </p:nvPr>
        </p:nvSpPr>
        <p:spPr>
          <a:xfrm>
            <a:off x="11270057" y="465650"/>
            <a:ext cx="498763" cy="365125"/>
          </a:xfrm>
        </p:spPr>
        <p:txBody>
          <a:bodyPr/>
          <a:lstStyle/>
          <a:p>
            <a:pPr algn="ctr" defTabSz="914377">
              <a:defRPr/>
            </a:pPr>
            <a:fld id="{45A022D4-E209-4AB7-A16F-072BFBAC050B}" type="slidenum">
              <a:rPr lang="en-US" sz="1600" b="1">
                <a:solidFill>
                  <a:prstClr val="white"/>
                </a:solidFill>
                <a:latin typeface="Century Gothic" panose="020B0502020202020204" pitchFamily="34" charset="0"/>
                <a:sym typeface="Montserrat Regular"/>
              </a:rPr>
              <a:pPr algn="ctr" defTabSz="914377">
                <a:defRPr/>
              </a:pPr>
              <a:t>6</a:t>
            </a:fld>
            <a:endParaRPr lang="en-US" sz="1600" b="1" dirty="0">
              <a:solidFill>
                <a:prstClr val="white"/>
              </a:solidFill>
              <a:latin typeface="Century Gothic" panose="020B0502020202020204" pitchFamily="34" charset="0"/>
              <a:sym typeface="Montserrat Regular"/>
            </a:endParaRPr>
          </a:p>
        </p:txBody>
      </p:sp>
      <p:sp>
        <p:nvSpPr>
          <p:cNvPr id="57" name="object 13">
            <a:extLst>
              <a:ext uri="{FF2B5EF4-FFF2-40B4-BE49-F238E27FC236}">
                <a16:creationId xmlns:a16="http://schemas.microsoft.com/office/drawing/2014/main" id="{D84A48E7-C2F9-BC60-2C18-1E052E7E5B24}"/>
              </a:ext>
            </a:extLst>
          </p:cNvPr>
          <p:cNvSpPr/>
          <p:nvPr/>
        </p:nvSpPr>
        <p:spPr>
          <a:xfrm flipV="1">
            <a:off x="7489389" y="1327845"/>
            <a:ext cx="4626547" cy="3672203"/>
          </a:xfrm>
          <a:custGeom>
            <a:avLst/>
            <a:gdLst/>
            <a:ahLst/>
            <a:cxnLst/>
            <a:rect l="l" t="t" r="r" b="b"/>
            <a:pathLst>
              <a:path w="4246245" h="1548129">
                <a:moveTo>
                  <a:pt x="0" y="0"/>
                </a:moveTo>
                <a:lnTo>
                  <a:pt x="0" y="1350873"/>
                </a:lnTo>
                <a:lnTo>
                  <a:pt x="5210" y="1395977"/>
                </a:lnTo>
                <a:lnTo>
                  <a:pt x="20049" y="1437411"/>
                </a:lnTo>
                <a:lnTo>
                  <a:pt x="43323" y="1473983"/>
                </a:lnTo>
                <a:lnTo>
                  <a:pt x="73842" y="1504501"/>
                </a:lnTo>
                <a:lnTo>
                  <a:pt x="110414" y="1527776"/>
                </a:lnTo>
                <a:lnTo>
                  <a:pt x="151847" y="1542614"/>
                </a:lnTo>
                <a:lnTo>
                  <a:pt x="196951" y="1547825"/>
                </a:lnTo>
                <a:lnTo>
                  <a:pt x="4048950" y="1547825"/>
                </a:lnTo>
                <a:lnTo>
                  <a:pt x="4094054" y="1542614"/>
                </a:lnTo>
                <a:lnTo>
                  <a:pt x="4135488" y="1527776"/>
                </a:lnTo>
                <a:lnTo>
                  <a:pt x="4172059" y="1504501"/>
                </a:lnTo>
                <a:lnTo>
                  <a:pt x="4202578" y="1473983"/>
                </a:lnTo>
                <a:lnTo>
                  <a:pt x="4225852" y="1437411"/>
                </a:lnTo>
                <a:lnTo>
                  <a:pt x="4240691" y="1395977"/>
                </a:lnTo>
                <a:lnTo>
                  <a:pt x="4245902" y="1350873"/>
                </a:lnTo>
                <a:lnTo>
                  <a:pt x="4245902" y="0"/>
                </a:lnTo>
                <a:lnTo>
                  <a:pt x="0" y="0"/>
                </a:lnTo>
                <a:close/>
              </a:path>
            </a:pathLst>
          </a:custGeom>
          <a:ln w="38100">
            <a:solidFill>
              <a:srgbClr val="002E6E"/>
            </a:solidFill>
          </a:ln>
        </p:spPr>
        <p:txBody>
          <a:bodyPr wrap="square" lIns="0" tIns="0" rIns="0" bIns="0" rtlCol="0"/>
          <a:lstStyle/>
          <a:p>
            <a:pPr defTabSz="914377">
              <a:defRPr/>
            </a:pPr>
            <a:endParaRPr kern="0" dirty="0">
              <a:solidFill>
                <a:srgbClr val="00A88E"/>
              </a:solidFill>
              <a:latin typeface="Century Gothic" panose="020B0502020202020204" pitchFamily="34" charset="0"/>
              <a:sym typeface="Montserrat Regular"/>
            </a:endParaRPr>
          </a:p>
        </p:txBody>
      </p:sp>
      <p:sp>
        <p:nvSpPr>
          <p:cNvPr id="58" name="object 4">
            <a:extLst>
              <a:ext uri="{FF2B5EF4-FFF2-40B4-BE49-F238E27FC236}">
                <a16:creationId xmlns:a16="http://schemas.microsoft.com/office/drawing/2014/main" id="{DED506DF-ACAC-0FFD-9ED9-9809B0774FBA}"/>
              </a:ext>
            </a:extLst>
          </p:cNvPr>
          <p:cNvSpPr txBox="1"/>
          <p:nvPr/>
        </p:nvSpPr>
        <p:spPr>
          <a:xfrm>
            <a:off x="8175746" y="977374"/>
            <a:ext cx="2323465" cy="443711"/>
          </a:xfrm>
          <a:prstGeom prst="rect">
            <a:avLst/>
          </a:prstGeom>
        </p:spPr>
        <p:txBody>
          <a:bodyPr vert="horz" wrap="square" lIns="0" tIns="12700" rIns="0" bIns="0" rtlCol="0">
            <a:spAutoFit/>
          </a:bodyPr>
          <a:lstStyle/>
          <a:p>
            <a:pPr marL="12700" algn="ctr" defTabSz="914377">
              <a:spcBef>
                <a:spcPts val="100"/>
              </a:spcBef>
              <a:defRPr/>
            </a:pPr>
            <a:r>
              <a:rPr lang="en-US" sz="1400" b="1" kern="0" cap="all" spc="-20" dirty="0">
                <a:solidFill>
                  <a:srgbClr val="1E3B6B"/>
                </a:solidFill>
                <a:latin typeface="Century Gothic" panose="020B0502020202020204" pitchFamily="34" charset="0"/>
                <a:cs typeface="Century Gothic"/>
                <a:sym typeface="Montserrat Regular"/>
              </a:rPr>
              <a:t>Progress on the issued MI</a:t>
            </a:r>
            <a:endParaRPr sz="1400" dirty="0">
              <a:solidFill>
                <a:srgbClr val="1E3B6B"/>
              </a:solidFill>
              <a:latin typeface="Century Gothic" panose="020B0502020202020204" pitchFamily="34" charset="0"/>
              <a:cs typeface="Century Gothic"/>
              <a:sym typeface="Montserrat Regular"/>
            </a:endParaRPr>
          </a:p>
        </p:txBody>
      </p:sp>
      <p:sp>
        <p:nvSpPr>
          <p:cNvPr id="60" name="TextBox 59">
            <a:extLst>
              <a:ext uri="{FF2B5EF4-FFF2-40B4-BE49-F238E27FC236}">
                <a16:creationId xmlns:a16="http://schemas.microsoft.com/office/drawing/2014/main" id="{D34FCA23-4440-B385-F158-F94354EC09F5}"/>
              </a:ext>
            </a:extLst>
          </p:cNvPr>
          <p:cNvSpPr txBox="1"/>
          <p:nvPr/>
        </p:nvSpPr>
        <p:spPr>
          <a:xfrm>
            <a:off x="7534553" y="1550749"/>
            <a:ext cx="4512043" cy="3988528"/>
          </a:xfrm>
          <a:prstGeom prst="rect">
            <a:avLst/>
          </a:prstGeom>
          <a:noFill/>
        </p:spPr>
        <p:txBody>
          <a:bodyPr wrap="square">
            <a:spAutoFit/>
          </a:bodyPr>
          <a:lstStyle/>
          <a:p>
            <a:pPr defTabSz="1219139" hangingPunct="0"/>
            <a:r>
              <a:rPr lang="en-US" sz="1151" b="1" kern="0" cap="all" dirty="0">
                <a:solidFill>
                  <a:srgbClr val="98A1AC"/>
                </a:solidFill>
                <a:latin typeface="Century Gothic" panose="020B0502020202020204" pitchFamily="34" charset="0"/>
                <a:sym typeface="Montserrat Regular"/>
              </a:rPr>
              <a:t>Notification: </a:t>
            </a:r>
            <a:r>
              <a:rPr lang="en-US" sz="1151" kern="0" cap="all" dirty="0">
                <a:solidFill>
                  <a:srgbClr val="98A1AC"/>
                </a:solidFill>
                <a:latin typeface="Century Gothic" panose="020B0502020202020204" pitchFamily="34" charset="0"/>
                <a:sym typeface="Montserrat Regular"/>
              </a:rPr>
              <a:t>Administrator notified on the 12 September 2025.</a:t>
            </a:r>
          </a:p>
          <a:p>
            <a:pPr defTabSz="1219139" hangingPunct="0"/>
            <a:endParaRPr lang="en-US" sz="1151" kern="0" cap="all" dirty="0">
              <a:solidFill>
                <a:srgbClr val="98A1AC"/>
              </a:solidFill>
              <a:latin typeface="Century Gothic" panose="020B0502020202020204" pitchFamily="34" charset="0"/>
              <a:sym typeface="Montserrat Regular"/>
            </a:endParaRPr>
          </a:p>
          <a:p>
            <a:pPr defTabSz="1219139" hangingPunct="0"/>
            <a:r>
              <a:rPr lang="en-US" sz="1151" b="1" kern="0" cap="all" dirty="0">
                <a:solidFill>
                  <a:srgbClr val="98A1AC"/>
                </a:solidFill>
                <a:latin typeface="Century Gothic" panose="020B0502020202020204" pitchFamily="34" charset="0"/>
                <a:sym typeface="Montserrat Regular"/>
              </a:rPr>
              <a:t>Response: </a:t>
            </a:r>
            <a:r>
              <a:rPr lang="en-US" sz="1151" kern="0" cap="all" dirty="0">
                <a:solidFill>
                  <a:srgbClr val="98A1AC"/>
                </a:solidFill>
                <a:latin typeface="Century Gothic" panose="020B0502020202020204" pitchFamily="34" charset="0"/>
                <a:sym typeface="Montserrat Regular"/>
              </a:rPr>
              <a:t>Administrator responded to the MI notification on the 13 October 2025.</a:t>
            </a:r>
          </a:p>
          <a:p>
            <a:pPr defTabSz="1219139" hangingPunct="0"/>
            <a:endParaRPr lang="en-US" sz="1151" b="1" kern="0" cap="all" dirty="0">
              <a:solidFill>
                <a:srgbClr val="98A1AC"/>
              </a:solidFill>
              <a:latin typeface="Century Gothic" panose="020B0502020202020204" pitchFamily="34" charset="0"/>
              <a:sym typeface="Montserrat Regular"/>
            </a:endParaRPr>
          </a:p>
          <a:p>
            <a:pPr defTabSz="1219139" hangingPunct="0"/>
            <a:r>
              <a:rPr lang="en-US" sz="1151" b="1" kern="0" cap="all" dirty="0">
                <a:solidFill>
                  <a:srgbClr val="98A1AC"/>
                </a:solidFill>
                <a:latin typeface="Century Gothic" panose="020B0502020202020204" pitchFamily="34" charset="0"/>
                <a:sym typeface="Montserrat Regular"/>
              </a:rPr>
              <a:t>AGSA Request for more information: </a:t>
            </a:r>
            <a:r>
              <a:rPr lang="en-US" sz="1151" kern="0" cap="all" dirty="0">
                <a:solidFill>
                  <a:srgbClr val="98A1AC"/>
                </a:solidFill>
                <a:latin typeface="Century Gothic" panose="020B0502020202020204" pitchFamily="34" charset="0"/>
                <a:sym typeface="Montserrat Regular"/>
              </a:rPr>
              <a:t>On the 27 October 2025 AGSA requested more information to support the response.</a:t>
            </a:r>
          </a:p>
          <a:p>
            <a:pPr defTabSz="1219139" hangingPunct="0"/>
            <a:endParaRPr lang="en-US" sz="1151" kern="0" cap="all" dirty="0">
              <a:solidFill>
                <a:srgbClr val="98A1AC"/>
              </a:solidFill>
              <a:latin typeface="Century Gothic" panose="020B0502020202020204" pitchFamily="34" charset="0"/>
              <a:sym typeface="Montserrat Regular"/>
            </a:endParaRPr>
          </a:p>
          <a:p>
            <a:pPr defTabSz="1219139" hangingPunct="0"/>
            <a:r>
              <a:rPr lang="en-US" sz="1151" b="1" kern="0" cap="all" dirty="0">
                <a:solidFill>
                  <a:srgbClr val="98A1AC"/>
                </a:solidFill>
                <a:latin typeface="Century Gothic" panose="020B0502020202020204" pitchFamily="34" charset="0"/>
                <a:sym typeface="Montserrat Regular"/>
              </a:rPr>
              <a:t>Response from the entity: </a:t>
            </a:r>
            <a:r>
              <a:rPr lang="en-US" sz="1151" kern="0" cap="all" dirty="0">
                <a:solidFill>
                  <a:srgbClr val="98A1AC"/>
                </a:solidFill>
                <a:latin typeface="Century Gothic" panose="020B0502020202020204" pitchFamily="34" charset="0"/>
                <a:sym typeface="Montserrat Regular"/>
              </a:rPr>
              <a:t>The requested information was submitted with explanations on the 03 November 2025.</a:t>
            </a:r>
          </a:p>
          <a:p>
            <a:pPr defTabSz="1219139" hangingPunct="0"/>
            <a:endParaRPr lang="en-US" sz="1151" kern="0" cap="all" dirty="0">
              <a:solidFill>
                <a:srgbClr val="98A1AC"/>
              </a:solidFill>
              <a:latin typeface="Century Gothic" panose="020B0502020202020204" pitchFamily="34" charset="0"/>
              <a:sym typeface="Montserrat Regular"/>
            </a:endParaRPr>
          </a:p>
          <a:p>
            <a:pPr defTabSz="1219139" hangingPunct="0"/>
            <a:r>
              <a:rPr lang="en-US" sz="1151" b="1" kern="0" cap="all" dirty="0">
                <a:solidFill>
                  <a:srgbClr val="98A1AC"/>
                </a:solidFill>
                <a:latin typeface="Century Gothic" panose="020B0502020202020204" pitchFamily="34" charset="0"/>
                <a:sym typeface="Montserrat Regular"/>
              </a:rPr>
              <a:t>Determination on appropriateness of actions taken: </a:t>
            </a:r>
            <a:r>
              <a:rPr lang="en-US" sz="1151" kern="0" cap="all" dirty="0">
                <a:solidFill>
                  <a:srgbClr val="98A1AC"/>
                </a:solidFill>
                <a:latin typeface="Century Gothic" panose="020B0502020202020204" pitchFamily="34" charset="0"/>
                <a:sym typeface="Montserrat Regular"/>
              </a:rPr>
              <a:t>AGSA assessment of the responses concluded that appropriate actions are being taken to address the material irregularity.</a:t>
            </a:r>
          </a:p>
          <a:p>
            <a:pPr defTabSz="1219139" hangingPunct="0"/>
            <a:endParaRPr lang="en-US" sz="1151" kern="0" cap="all" dirty="0">
              <a:solidFill>
                <a:srgbClr val="98A1AC"/>
              </a:solidFill>
              <a:latin typeface="Century Gothic" panose="020B0502020202020204" pitchFamily="34" charset="0"/>
              <a:sym typeface="Montserrat Regular"/>
            </a:endParaRPr>
          </a:p>
          <a:p>
            <a:pPr defTabSz="1219139" hangingPunct="0"/>
            <a:r>
              <a:rPr lang="en-US" sz="1151" b="1" kern="0" cap="all" dirty="0">
                <a:solidFill>
                  <a:srgbClr val="98A1AC"/>
                </a:solidFill>
                <a:latin typeface="Century Gothic" panose="020B0502020202020204" pitchFamily="34" charset="0"/>
                <a:sym typeface="Montserrat Regular"/>
              </a:rPr>
              <a:t>Conclusion: </a:t>
            </a:r>
            <a:r>
              <a:rPr lang="en-US" sz="1151" kern="0" cap="all" dirty="0">
                <a:solidFill>
                  <a:srgbClr val="98A1AC"/>
                </a:solidFill>
                <a:latin typeface="Century Gothic" panose="020B0502020202020204" pitchFamily="34" charset="0"/>
                <a:sym typeface="Montserrat Regular"/>
              </a:rPr>
              <a:t>We will be following up on the actions stipulated on the AA response to confirm implementation thereof</a:t>
            </a:r>
          </a:p>
        </p:txBody>
      </p:sp>
    </p:spTree>
    <p:extLst>
      <p:ext uri="{BB962C8B-B14F-4D97-AF65-F5344CB8AC3E}">
        <p14:creationId xmlns:p14="http://schemas.microsoft.com/office/powerpoint/2010/main" val="198708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white dots and a black background&#10;&#10;Description automatically generated">
            <a:extLst>
              <a:ext uri="{FF2B5EF4-FFF2-40B4-BE49-F238E27FC236}">
                <a16:creationId xmlns:a16="http://schemas.microsoft.com/office/drawing/2014/main" id="{D9D8E80F-7F48-B788-E00C-E476252A16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192" y="5422317"/>
            <a:ext cx="1845995" cy="960729"/>
          </a:xfrm>
          <a:prstGeom prst="rect">
            <a:avLst/>
          </a:prstGeom>
        </p:spPr>
      </p:pic>
    </p:spTree>
    <p:extLst>
      <p:ext uri="{BB962C8B-B14F-4D97-AF65-F5344CB8AC3E}">
        <p14:creationId xmlns:p14="http://schemas.microsoft.com/office/powerpoint/2010/main" val="1596633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1_Office Theme">
  <a:themeElements>
    <a:clrScheme name="Services SETA Colours">
      <a:dk1>
        <a:srgbClr val="030304"/>
      </a:dk1>
      <a:lt1>
        <a:sysClr val="window" lastClr="FFFFFF"/>
      </a:lt1>
      <a:dk2>
        <a:srgbClr val="3C3C3C"/>
      </a:dk2>
      <a:lt2>
        <a:srgbClr val="E7E6E6"/>
      </a:lt2>
      <a:accent1>
        <a:srgbClr val="DD5E15"/>
      </a:accent1>
      <a:accent2>
        <a:srgbClr val="ED7D31"/>
      </a:accent2>
      <a:accent3>
        <a:srgbClr val="A5A5A5"/>
      </a:accent3>
      <a:accent4>
        <a:srgbClr val="C72124"/>
      </a:accent4>
      <a:accent5>
        <a:srgbClr val="6EC5B8"/>
      </a:accent5>
      <a:accent6>
        <a:srgbClr val="FFAC00"/>
      </a:accent6>
      <a:hlink>
        <a:srgbClr val="BEDD95"/>
      </a:hlink>
      <a:folHlink>
        <a:srgbClr val="E2D4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3084</Words>
  <Application>Microsoft Office PowerPoint</Application>
  <PresentationFormat>Widescreen</PresentationFormat>
  <Paragraphs>296</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Arial</vt:lpstr>
      <vt:lpstr>Calibri</vt:lpstr>
      <vt:lpstr>Century Gothic</vt:lpstr>
      <vt:lpstr>Courier New</vt:lpstr>
      <vt:lpstr>Lato</vt:lpstr>
      <vt:lpstr>Montserrat Regular</vt:lpstr>
      <vt:lpstr>Wingdings</vt:lpstr>
      <vt:lpstr>1_Office Theme</vt:lpstr>
      <vt:lpstr>PowerPoint Presentation</vt:lpstr>
      <vt:lpstr>Service Sector Education and Training Authority (Service SETA) Audit outcome 2024-25  </vt:lpstr>
      <vt:lpstr>Our mission to advocate for an effective government cultures</vt:lpstr>
      <vt:lpstr>Message on overall audit outcomes</vt:lpstr>
      <vt:lpstr>Irregular and fruitless and wasteful expenditure</vt:lpstr>
      <vt:lpstr>Material irregularities definition and purpose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Abram Tseka</dc:creator>
  <cp:lastModifiedBy>Abram Tseka</cp:lastModifiedBy>
  <cp:revision>1</cp:revision>
  <dcterms:created xsi:type="dcterms:W3CDTF">2025-12-09T07:50:19Z</dcterms:created>
  <dcterms:modified xsi:type="dcterms:W3CDTF">2025-12-09T07:53:13Z</dcterms:modified>
</cp:coreProperties>
</file>